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54"/>
  </p:notesMasterIdLst>
  <p:sldIdLst>
    <p:sldId id="420" r:id="rId2"/>
    <p:sldId id="408" r:id="rId3"/>
    <p:sldId id="385" r:id="rId4"/>
    <p:sldId id="424" r:id="rId5"/>
    <p:sldId id="423" r:id="rId6"/>
    <p:sldId id="425" r:id="rId7"/>
    <p:sldId id="363" r:id="rId8"/>
    <p:sldId id="364" r:id="rId9"/>
    <p:sldId id="374" r:id="rId10"/>
    <p:sldId id="375" r:id="rId11"/>
    <p:sldId id="365" r:id="rId12"/>
    <p:sldId id="386" r:id="rId13"/>
    <p:sldId id="366" r:id="rId14"/>
    <p:sldId id="387" r:id="rId15"/>
    <p:sldId id="367" r:id="rId16"/>
    <p:sldId id="388" r:id="rId17"/>
    <p:sldId id="377" r:id="rId18"/>
    <p:sldId id="376" r:id="rId19"/>
    <p:sldId id="426" r:id="rId20"/>
    <p:sldId id="427" r:id="rId21"/>
    <p:sldId id="368" r:id="rId22"/>
    <p:sldId id="378" r:id="rId23"/>
    <p:sldId id="429" r:id="rId24"/>
    <p:sldId id="428" r:id="rId25"/>
    <p:sldId id="402" r:id="rId26"/>
    <p:sldId id="410" r:id="rId27"/>
    <p:sldId id="369" r:id="rId28"/>
    <p:sldId id="380" r:id="rId29"/>
    <p:sldId id="370" r:id="rId30"/>
    <p:sldId id="389" r:id="rId31"/>
    <p:sldId id="390" r:id="rId32"/>
    <p:sldId id="391" r:id="rId33"/>
    <p:sldId id="411" r:id="rId34"/>
    <p:sldId id="392" r:id="rId35"/>
    <p:sldId id="403" r:id="rId36"/>
    <p:sldId id="371" r:id="rId37"/>
    <p:sldId id="394" r:id="rId38"/>
    <p:sldId id="396" r:id="rId39"/>
    <p:sldId id="397" r:id="rId40"/>
    <p:sldId id="372" r:id="rId41"/>
    <p:sldId id="398" r:id="rId42"/>
    <p:sldId id="401" r:id="rId43"/>
    <p:sldId id="412" r:id="rId44"/>
    <p:sldId id="413" r:id="rId45"/>
    <p:sldId id="414" r:id="rId46"/>
    <p:sldId id="415" r:id="rId47"/>
    <p:sldId id="416" r:id="rId48"/>
    <p:sldId id="400" r:id="rId49"/>
    <p:sldId id="418" r:id="rId50"/>
    <p:sldId id="417" r:id="rId51"/>
    <p:sldId id="419" r:id="rId52"/>
    <p:sldId id="409"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9"/>
    <p:restoredTop sz="61717" autoAdjust="0"/>
  </p:normalViewPr>
  <p:slideViewPr>
    <p:cSldViewPr>
      <p:cViewPr varScale="1">
        <p:scale>
          <a:sx n="71" d="100"/>
          <a:sy n="71" d="100"/>
        </p:scale>
        <p:origin x="297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smtClean="0"/>
            <a:t>Subject</a:t>
          </a:r>
          <a:endParaRPr lang="en-US" b="1"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dirty="0" smtClean="0">
              <a:latin typeface="+mj-lt"/>
            </a:rPr>
            <a:t>An entity capable of accessing </a:t>
          </a:r>
          <a:r>
            <a:rPr lang="en-US" sz="1100" b="1" dirty="0" smtClean="0">
              <a:latin typeface="+mj-lt"/>
            </a:rPr>
            <a:t>objects</a:t>
          </a:r>
          <a:endParaRPr lang="en-US" sz="1100" b="1" dirty="0">
            <a:latin typeface="+mj-lt"/>
          </a:endParaRP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dirty="0" smtClean="0">
              <a:latin typeface="+mj-lt"/>
            </a:rPr>
            <a:t>Three classes</a:t>
          </a:r>
          <a:endParaRPr lang="en-US" sz="1200" b="1" dirty="0">
            <a:latin typeface="+mj-lt"/>
          </a:endParaRP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dirty="0" smtClean="0">
              <a:latin typeface="+mj-lt"/>
            </a:rPr>
            <a:t>Owner</a:t>
          </a:r>
          <a:endParaRPr lang="en-US" sz="1200" b="1"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dirty="0" smtClean="0">
              <a:latin typeface="+mj-lt"/>
            </a:rPr>
            <a:t>Group</a:t>
          </a:r>
          <a:endParaRPr lang="en-US" sz="1200" b="1"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dirty="0" smtClean="0">
              <a:latin typeface="+mj-lt"/>
            </a:rPr>
            <a:t>World </a:t>
          </a:r>
          <a:endParaRPr lang="en-US" sz="1200" b="1"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smtClean="0"/>
            <a:t>Object</a:t>
          </a:r>
          <a:endParaRPr lang="en-US" b="1"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dirty="0" smtClean="0">
              <a:latin typeface="+mj-lt"/>
            </a:rPr>
            <a:t>A resource to which access is controlled</a:t>
          </a:r>
          <a:endParaRPr lang="en-US" b="1"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dirty="0" smtClean="0">
              <a:latin typeface="+mj-lt"/>
            </a:rPr>
            <a:t>Entity used to contain and/or receive information</a:t>
          </a:r>
          <a:endParaRPr lang="en-US" b="1"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smtClean="0"/>
            <a:t>Access right</a:t>
          </a:r>
          <a:endParaRPr lang="en-US" b="1"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dirty="0" smtClean="0">
              <a:latin typeface="+mj-lt"/>
              <a:cs typeface="Palatino Linotype (Body)"/>
            </a:rPr>
            <a:t>Describes the way in which a subject may access an object</a:t>
          </a:r>
          <a:endParaRPr lang="en-US" b="1" dirty="0">
            <a:latin typeface="+mj-lt"/>
            <a:cs typeface="Palatino Linotype (Body)"/>
          </a:endParaRP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dirty="0" smtClean="0">
              <a:latin typeface="+mj-lt"/>
              <a:cs typeface="Palatino Linotype (Body)"/>
            </a:rPr>
            <a:t>Could include:</a:t>
          </a:r>
          <a:endParaRPr lang="en-US" b="1" dirty="0">
            <a:latin typeface="+mj-lt"/>
            <a:cs typeface="Palatino Linotype (Body)"/>
          </a:endParaRP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dirty="0" smtClean="0">
              <a:latin typeface="+mj-lt"/>
              <a:cs typeface="Palatino Linotype (Body)"/>
            </a:rPr>
            <a:t>Read</a:t>
          </a:r>
          <a:endParaRPr lang="en-US" b="1"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dirty="0" smtClean="0">
              <a:latin typeface="+mj-lt"/>
              <a:cs typeface="Palatino Linotype (Body)"/>
            </a:rPr>
            <a:t>Write</a:t>
          </a:r>
          <a:endParaRPr lang="en-US" b="1" dirty="0">
            <a:latin typeface="+mj-lt"/>
            <a:cs typeface="Palatino Linotype (Body)"/>
          </a:endParaRP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dirty="0" smtClean="0">
              <a:latin typeface="+mj-lt"/>
              <a:cs typeface="Palatino Linotype (Body)"/>
            </a:rPr>
            <a:t>Execute</a:t>
          </a:r>
          <a:endParaRPr lang="en-US" b="1" dirty="0">
            <a:latin typeface="+mj-lt"/>
            <a:cs typeface="Palatino Linotype (Body)"/>
          </a:endParaRP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dirty="0" smtClean="0">
              <a:latin typeface="+mj-lt"/>
              <a:cs typeface="Palatino Linotype (Body)"/>
            </a:rPr>
            <a:t>Delete</a:t>
          </a:r>
          <a:endParaRPr lang="en-US" b="1" dirty="0">
            <a:latin typeface="+mj-lt"/>
            <a:cs typeface="Palatino Linotype (Body)"/>
          </a:endParaRP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dirty="0" smtClean="0">
              <a:latin typeface="+mj-lt"/>
              <a:cs typeface="Palatino Linotype (Body)"/>
            </a:rPr>
            <a:t>Create</a:t>
          </a:r>
          <a:endParaRPr lang="en-US" b="1" dirty="0">
            <a:latin typeface="+mj-lt"/>
            <a:cs typeface="Palatino Linotype (Body)"/>
          </a:endParaRP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dirty="0" smtClean="0">
              <a:latin typeface="+mj-lt"/>
            </a:rPr>
            <a:t>Search </a:t>
          </a:r>
          <a:endParaRPr lang="en-US" b="1" dirty="0">
            <a:latin typeface="+mj-lt"/>
          </a:endParaRP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dgm:presLayoutVars>
          <dgm:bulletEnabled val="1"/>
        </dgm:presLayoutVars>
      </dgm:prSet>
      <dgm:spPr/>
      <dgm:t>
        <a:bodyPr/>
        <a:lstStyle/>
        <a:p>
          <a:endParaRPr lang="en-US"/>
        </a:p>
      </dgm:t>
    </dgm:pt>
  </dgm:ptLst>
  <dgm:cxnLst>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1A1AD28A-0479-3643-841E-1637C48D1DFE}" type="presOf" srcId="{77A0F7DF-7174-674D-9B5F-BCC001F92FCD}" destId="{F1306691-4486-5547-9EE1-B6477D677FF6}" srcOrd="0" destOrd="0"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D4C24F40-490D-5C42-AF30-1ED32FB5EF74}" type="presOf" srcId="{7670846F-B6CE-8C47-8A91-B0A82EABAE3F}" destId="{D6A0F7E4-7B09-0B49-8B79-15F8D9840480}"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920F6804-5D74-B941-AE52-4505FD117C92}" type="presOf" srcId="{87354C1B-6753-C742-88E6-2749AB4236A5}" destId="{4F0C771B-DDE4-6B47-B4DC-008564CEE0E5}"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3A8DDD09-61B4-A547-AEC2-D5AC17F0027F}" type="presOf" srcId="{31CAAD88-7595-F241-8C51-FB46A31E00C8}" destId="{F1306691-4486-5547-9EE1-B6477D677FF6}" srcOrd="0" destOrd="2"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5C43DC35-5DBB-A341-B51E-4AFD7EB8A806}" srcId="{77A0F7DF-7174-674D-9B5F-BCC001F92FCD}" destId="{CBC559EA-06F6-9E4E-B73C-CD8F8AAE62CA}" srcOrd="3" destOrd="0" parTransId="{7D932BDD-9A5F-1147-A931-B7CA41B09C4B}" sibTransId="{910687FB-0153-0748-80AF-AC19B191DB17}"/>
    <dgm:cxn modelId="{86E03964-38A0-AB4C-8850-A543E3FCDFF1}" type="presOf" srcId="{4F837F1F-AD65-1346-826D-5AB683919AF2}" destId="{6D843FA0-C694-9346-AC8A-DE12C2286F40}" srcOrd="0" destOrd="0" presId="urn:microsoft.com/office/officeart/2005/8/layout/hierarchy3"/>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B3DCC6EE-5AF0-A841-84D9-F890F3FD61B5}" type="presOf" srcId="{91F4008A-17C0-D54B-99DB-5D6DAED7E29A}" destId="{7F9E0957-F5E8-3E40-A084-ABB6B05A937C}" srcOrd="1" destOrd="0"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3FD08521-F52A-0F43-9389-67F836E089B3}" type="presOf" srcId="{61908F49-F5E3-2C41-BC91-1E79B70E892D}" destId="{F1306691-4486-5547-9EE1-B6477D677FF6}" srcOrd="0" destOrd="5"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611A6D84-8A88-3548-9C39-A9E6C2DF6F87}" srcId="{77A0F7DF-7174-674D-9B5F-BCC001F92FCD}" destId="{31CAAD88-7595-F241-8C51-FB46A31E00C8}" srcOrd="1" destOrd="0" parTransId="{EA315F1B-4007-F34A-B1F5-0081DE712B06}" sibTransId="{A9420A81-1D75-A24F-9C80-2AFA53265DF5}"/>
    <dgm:cxn modelId="{FA8C6EA4-64F8-1D46-AE56-9A96F5BBCEFC}" type="presOf" srcId="{11AAFE74-1611-454E-A274-238D429D6D26}" destId="{CDC5A4C9-84B9-8D4B-ABB0-8B751FEFC374}" srcOrd="0" destOrd="0"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616FD14F-546D-394F-BD5C-40FF5EAD9A9E}" srcId="{C1E02B52-386E-404E-BE82-D495676AFFC8}" destId="{B4049728-E96E-6842-BE9D-FB3A9AD162B1}" srcOrd="1" destOrd="0" parTransId="{D2BBAED2-6D04-724F-977D-ABAF7A177AD2}" sibTransId="{8B9292EB-D04C-264C-B69C-74C6F5EDA427}"/>
    <dgm:cxn modelId="{1DCE2A09-31BD-4744-A659-5EA67D75BAEB}" type="presOf" srcId="{11E891B9-6768-BE46-9C18-9B27CA6A36E4}" destId="{422975D2-FB83-5A4F-AF43-C42608220E05}" srcOrd="0" destOrd="0" presId="urn:microsoft.com/office/officeart/2005/8/layout/hierarchy3"/>
    <dgm:cxn modelId="{DBC2D977-9431-1C49-B048-B8970CD3ADDB}" type="presOf" srcId="{DD2EF354-602C-6E46-B9C1-93D8A00B1813}" destId="{4F0C771B-DDE4-6B47-B4DC-008564CEE0E5}" srcOrd="0" destOrd="2" presId="urn:microsoft.com/office/officeart/2005/8/layout/hierarchy3"/>
    <dgm:cxn modelId="{408785A0-8335-5A4F-9694-9A82B2D0B8C3}" srcId="{87354C1B-6753-C742-88E6-2749AB4236A5}" destId="{DD2EF354-602C-6E46-B9C1-93D8A00B1813}" srcOrd="1" destOrd="0" parTransId="{DBACAF61-96D2-0B46-BC84-7D44B6894273}" sibTransId="{32ED3F57-D6B5-894B-8936-E183F5720F36}"/>
    <dgm:cxn modelId="{5A3237BB-4142-524F-9421-82B07C4DCC49}" type="presOf" srcId="{C1E02B52-386E-404E-BE82-D495676AFFC8}" destId="{ED27CB50-4E32-5B48-A862-BB8AC5538CF0}" srcOrd="0" destOrd="0" presId="urn:microsoft.com/office/officeart/2005/8/layout/hierarchy3"/>
    <dgm:cxn modelId="{86B86033-6208-574A-BBA8-46D4C91BEAD1}" type="presOf" srcId="{885CD814-982B-294D-A8BB-ECB3FB4987FE}" destId="{4D9BCE03-01E7-8442-869B-F522DB954724}" srcOrd="0" destOrd="0" presId="urn:microsoft.com/office/officeart/2005/8/layout/hierarchy3"/>
    <dgm:cxn modelId="{80E8EFA1-D763-834F-9F61-5CC82224A9B4}" srcId="{87354C1B-6753-C742-88E6-2749AB4236A5}" destId="{E2D0BC85-DBA5-5545-901B-2FB5F17E1DA6}" srcOrd="2" destOrd="0" parTransId="{338FFBBD-BAA1-DA47-BCD6-832891D81163}" sibTransId="{7E48BBBD-B50C-2040-A0BA-68144536DCFF}"/>
    <dgm:cxn modelId="{62042F6D-3B9C-1C45-80EC-CA7653FD8FF0}" type="presOf" srcId="{48048501-D26D-DB43-ABD0-8054FDEA39B8}" destId="{F1306691-4486-5547-9EE1-B6477D677FF6}" srcOrd="0" destOrd="3"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3E4B0AC8-FFE9-7D40-83F7-35E76B3BD862}" srcId="{706B5FDE-1B8C-8649-9529-DD99DF67A8E4}" destId="{11AAFE74-1611-454E-A274-238D429D6D26}" srcOrd="0" destOrd="0" parTransId="{885CD814-982B-294D-A8BB-ECB3FB4987FE}" sibTransId="{32406191-90F7-9E46-84AA-919C12F2A5F4}"/>
    <dgm:cxn modelId="{7CC8B109-69A8-E04F-A68C-A461F415FE7B}" type="presOf" srcId="{C5EB2781-6404-664E-AA68-A873DA37E96A}" destId="{33D72060-E235-0E41-8D2F-EB3C45D4CE02}"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F8720B76-922D-3949-853E-628AEE6D6465}" srcId="{91F4008A-17C0-D54B-99DB-5D6DAED7E29A}" destId="{77A0F7DF-7174-674D-9B5F-BCC001F92FCD}" srcOrd="1" destOrd="0" parTransId="{11E891B9-6768-BE46-9C18-9B27CA6A36E4}" sibTransId="{32A13C38-7A51-BC4E-ABEC-8FC47B326FA6}"/>
    <dgm:cxn modelId="{C9C873C4-8115-2C41-8518-58B5D62A71BE}" srcId="{706B5FDE-1B8C-8649-9529-DD99DF67A8E4}" destId="{87354C1B-6753-C742-88E6-2749AB4236A5}" srcOrd="1" destOrd="0" parTransId="{9B05CFFA-1A00-004B-9027-D05639CE2E4B}" sibTransId="{837B8399-3DD3-6D4F-A218-BD13AEFC7C99}"/>
    <dgm:cxn modelId="{B0858974-7526-474D-8AAC-6DD698FCB2B0}" type="presOf" srcId="{D6F0731A-F88E-B948-9F02-E6FB35B6B1FF}" destId="{F1306691-4486-5547-9EE1-B6477D677FF6}" srcOrd="0" destOrd="6"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8A02B4AD-6BCF-8F42-956A-10F5C3BFC364}" type="presOf" srcId="{CBC559EA-06F6-9E4E-B73C-CD8F8AAE62CA}" destId="{F1306691-4486-5547-9EE1-B6477D677FF6}" srcOrd="0" destOrd="4"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B5801504-AF4A-E540-8468-BB3C528D3768}">
      <dgm:prSet/>
      <dgm:spPr>
        <a:solidFill>
          <a:schemeClr val="accent3">
            <a:lumMod val="75000"/>
          </a:schemeClr>
        </a:solidFill>
      </dgm:spPr>
      <dgm:t>
        <a:bodyPr/>
        <a:lstStyle/>
        <a:p>
          <a:pPr rtl="0"/>
          <a:r>
            <a:rPr lang="en-US" dirty="0" smtClean="0"/>
            <a:t>The management of the life cycle of the credential</a:t>
          </a:r>
          <a:endParaRPr lang="en-US" dirty="0"/>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a:solidFill>
          <a:schemeClr val="accent3">
            <a:lumMod val="40000"/>
            <a:lumOff val="60000"/>
            <a:alpha val="90000"/>
          </a:schemeClr>
        </a:solidFill>
        <a:ln>
          <a:solidFill>
            <a:schemeClr val="accent3">
              <a:lumMod val="50000"/>
              <a:alpha val="90000"/>
            </a:schemeClr>
          </a:solidFill>
        </a:ln>
      </dgm:spPr>
      <dgm:t>
        <a:bodyPr/>
        <a:lstStyle/>
        <a:p>
          <a:pPr rtl="0"/>
          <a:r>
            <a:rPr lang="en-US" b="1" dirty="0" smtClean="0"/>
            <a:t>Examples of credentials are smart cards, private/public cryptographic keys, and digital certificates</a:t>
          </a:r>
          <a:endParaRPr lang="en-US" b="1" dirty="0"/>
        </a:p>
      </dgm:t>
    </dgm:pt>
    <dgm:pt modelId="{A481FCD3-A8AC-7E42-B33A-1F4DB515C41B}" type="parTrans" cxnId="{EF09172A-F412-4841-9CD3-E771389CEB6B}">
      <dgm:prSet/>
      <dgm:spPr>
        <a:solidFill>
          <a:schemeClr val="accent3">
            <a:lumMod val="75000"/>
          </a:schemeClr>
        </a:solidFill>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a:solidFill>
          <a:schemeClr val="accent5">
            <a:lumMod val="75000"/>
          </a:schemeClr>
        </a:solidFill>
      </dgm:spPr>
      <dgm:t>
        <a:bodyPr/>
        <a:lstStyle/>
        <a:p>
          <a:pPr rtl="0"/>
          <a:r>
            <a:rPr lang="en-US" dirty="0" smtClean="0"/>
            <a:t>Encompasses five logical components:</a:t>
          </a:r>
          <a:endParaRPr lang="en-US" dirty="0"/>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An authorized individual sponsors an individual or entity for a credential to establish the need for the credential</a:t>
          </a:r>
          <a:endParaRPr lang="en-US" dirty="0"/>
        </a:p>
      </dgm:t>
    </dgm:pt>
    <dgm:pt modelId="{60010E2B-EFD5-3A4E-82CA-CA7E4433ED61}" type="parTrans" cxnId="{9DE825EF-73DE-F048-A8EA-3C85DEE8EE6A}">
      <dgm:prSet/>
      <dgm:spPr>
        <a:solidFill>
          <a:schemeClr val="accent5">
            <a:lumMod val="75000"/>
          </a:schemeClr>
        </a:solidFill>
      </dgm:spPr>
      <dgm:t>
        <a:bodyPr/>
        <a:lstStyle/>
        <a:p>
          <a:endParaRPr lang="en-US"/>
        </a:p>
      </dgm:t>
    </dgm:pt>
    <dgm:pt modelId="{080FE147-222A-0241-B86B-DED5D9A5E54D}" type="sibTrans" cxnId="{9DE825EF-73DE-F048-A8EA-3C85DEE8EE6A}">
      <dgm:prSet/>
      <dgm:spPr>
        <a:solidFill>
          <a:schemeClr val="accent5">
            <a:lumMod val="75000"/>
          </a:schemeClr>
        </a:solidFill>
      </dgm:spPr>
      <dgm:t>
        <a:bodyPr/>
        <a:lstStyle/>
        <a:p>
          <a:endParaRPr lang="en-US"/>
        </a:p>
      </dgm:t>
    </dgm:pt>
    <dgm:pt modelId="{3E5BA85D-C766-1845-9C44-2A96D8482AC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sponsored individual enrolls for the credential</a:t>
          </a:r>
          <a:endParaRPr lang="en-US" dirty="0"/>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a:solidFill>
          <a:schemeClr val="accent5">
            <a:lumMod val="75000"/>
          </a:schemeClr>
        </a:solidFill>
      </dgm:spPr>
      <dgm:t>
        <a:bodyPr/>
        <a:lstStyle/>
        <a:p>
          <a:endParaRPr lang="en-US"/>
        </a:p>
      </dgm:t>
    </dgm:pt>
    <dgm:pt modelId="{C24752F6-2141-DF47-ABBF-3157E375658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Process typically consists of identity proofing and the capture of biographic and biometric data</a:t>
          </a:r>
          <a:endParaRPr lang="en-US" dirty="0"/>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This step may also involve incorporating authoritative attribute data, maintained by the identity management component</a:t>
          </a:r>
          <a:endParaRPr lang="en-US" dirty="0"/>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is produced</a:t>
          </a:r>
          <a:endParaRPr lang="en-US" dirty="0"/>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a:solidFill>
          <a:schemeClr val="accent5">
            <a:lumMod val="75000"/>
          </a:schemeClr>
        </a:solidFill>
      </dgm:spPr>
      <dgm:t>
        <a:bodyPr/>
        <a:lstStyle/>
        <a:p>
          <a:endParaRPr lang="en-US"/>
        </a:p>
      </dgm:t>
    </dgm:pt>
    <dgm:pt modelId="{E3920E83-7A9A-DC42-B052-8F0A89C04BF2}">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Depending on the credential type, production may involve encryption, the use of a digital signature, the production of a smart card or other functions</a:t>
          </a:r>
          <a:endParaRPr lang="en-US" dirty="0"/>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credential is issued to the individual or NPE</a:t>
          </a:r>
          <a:endParaRPr lang="en-US" dirty="0"/>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a:solidFill>
          <a:schemeClr val="accent5">
            <a:lumMod val="75000"/>
          </a:schemeClr>
        </a:solidFill>
      </dgm:spPr>
      <dgm:t>
        <a:bodyPr/>
        <a:lstStyle/>
        <a:p>
          <a:endParaRPr lang="en-US"/>
        </a:p>
      </dgm:t>
    </dgm:pt>
    <dgm:pt modelId="{3EBD4520-0F1B-6A48-BAC8-A8A24A0C5CB8}">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must be maintained over its life cycle</a:t>
          </a:r>
          <a:endParaRPr lang="en-US" dirty="0"/>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Might include revocation, reissuance/replacement, reenrollment, expiration, personal identification number (PIN) reset, suspension, or reinstatement</a:t>
          </a:r>
          <a:endParaRPr lang="en-US" dirty="0"/>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t>
        <a:bodyPr/>
        <a:lstStyle/>
        <a:p>
          <a:endParaRPr lang="en-US"/>
        </a:p>
      </dgm:t>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t>
        <a:bodyPr/>
        <a:lstStyle/>
        <a:p>
          <a:endParaRPr lang="en-US"/>
        </a:p>
      </dgm:t>
    </dgm:pt>
    <dgm:pt modelId="{B8258545-6CC3-2042-A803-0508A8A64AA5}" type="pres">
      <dgm:prSet presAssocID="{A481FCD3-A8AC-7E42-B33A-1F4DB515C41B}" presName="parTrans" presStyleLbl="sibTrans2D1" presStyleIdx="0" presStyleCnt="6"/>
      <dgm:spPr/>
      <dgm:t>
        <a:bodyPr/>
        <a:lstStyle/>
        <a:p>
          <a:endParaRPr lang="en-US"/>
        </a:p>
      </dgm:t>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t>
        <a:bodyPr/>
        <a:lstStyle/>
        <a:p>
          <a:endParaRPr lang="en-US"/>
        </a:p>
      </dgm:t>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t>
        <a:bodyPr/>
        <a:lstStyle/>
        <a:p>
          <a:endParaRPr lang="en-US"/>
        </a:p>
      </dgm:t>
    </dgm:pt>
    <dgm:pt modelId="{47C8A1F1-A9EC-E341-9F4F-CAB290F560F9}" type="pres">
      <dgm:prSet presAssocID="{60010E2B-EFD5-3A4E-82CA-CA7E4433ED61}" presName="parTrans" presStyleLbl="sibTrans2D1" presStyleIdx="1" presStyleCnt="6"/>
      <dgm:spPr/>
      <dgm:t>
        <a:bodyPr/>
        <a:lstStyle/>
        <a:p>
          <a:endParaRPr lang="en-US"/>
        </a:p>
      </dgm:t>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t>
        <a:bodyPr/>
        <a:lstStyle/>
        <a:p>
          <a:endParaRPr lang="en-US"/>
        </a:p>
      </dgm:t>
    </dgm:pt>
    <dgm:pt modelId="{9F601200-C51F-A14A-BC2F-0E7498DCB8CD}" type="pres">
      <dgm:prSet presAssocID="{080FE147-222A-0241-B86B-DED5D9A5E54D}" presName="sibTrans" presStyleLbl="sibTrans2D1" presStyleIdx="2" presStyleCnt="6"/>
      <dgm:spPr/>
      <dgm:t>
        <a:bodyPr/>
        <a:lstStyle/>
        <a:p>
          <a:endParaRPr lang="en-US"/>
        </a:p>
      </dgm:t>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t>
        <a:bodyPr/>
        <a:lstStyle/>
        <a:p>
          <a:endParaRPr lang="en-US"/>
        </a:p>
      </dgm:t>
    </dgm:pt>
    <dgm:pt modelId="{52557CB5-C179-8D4F-988A-A62939957938}" type="pres">
      <dgm:prSet presAssocID="{4718478B-8BCB-164A-A5E6-57C12874E2D8}" presName="sibTrans" presStyleLbl="sibTrans2D1" presStyleIdx="3" presStyleCnt="6"/>
      <dgm:spPr/>
      <dgm:t>
        <a:bodyPr/>
        <a:lstStyle/>
        <a:p>
          <a:endParaRPr lang="en-US"/>
        </a:p>
      </dgm:t>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t>
        <a:bodyPr/>
        <a:lstStyle/>
        <a:p>
          <a:endParaRPr lang="en-US"/>
        </a:p>
      </dgm:t>
    </dgm:pt>
    <dgm:pt modelId="{239CC038-2E4D-0F43-BB30-F8308998618A}" type="pres">
      <dgm:prSet presAssocID="{839DC8F7-27F3-9945-8C02-F20C42028BBB}" presName="sibTrans" presStyleLbl="sibTrans2D1" presStyleIdx="4" presStyleCnt="6"/>
      <dgm:spPr/>
      <dgm:t>
        <a:bodyPr/>
        <a:lstStyle/>
        <a:p>
          <a:endParaRPr lang="en-US"/>
        </a:p>
      </dgm:t>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t>
        <a:bodyPr/>
        <a:lstStyle/>
        <a:p>
          <a:endParaRPr lang="en-US"/>
        </a:p>
      </dgm:t>
    </dgm:pt>
    <dgm:pt modelId="{4D15C5CF-1A93-7D4C-A2AF-4D7CA21F2465}" type="pres">
      <dgm:prSet presAssocID="{39EA841A-F848-4049-B1A8-F843FDC54AD8}" presName="sibTrans" presStyleLbl="sibTrans2D1" presStyleIdx="5" presStyleCnt="6"/>
      <dgm:spPr/>
      <dgm:t>
        <a:bodyPr/>
        <a:lstStyle/>
        <a:p>
          <a:endParaRPr lang="en-US"/>
        </a:p>
      </dgm:t>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t>
        <a:bodyPr/>
        <a:lstStyle/>
        <a:p>
          <a:endParaRPr lang="en-US"/>
        </a:p>
      </dgm:t>
    </dgm:pt>
  </dgm:ptLst>
  <dgm:cxnLst>
    <dgm:cxn modelId="{CC80BB32-A355-5C4A-B6A5-FB1A25DB6DA8}" type="presOf" srcId="{C24752F6-2141-DF47-ABBF-3157E375658F}" destId="{6442B4E9-09B7-AC44-A9F8-81941EF1D87D}" srcOrd="0" destOrd="1"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411E5323-B6DA-394C-8B0B-9CEC416CF274}" type="presOf" srcId="{7EC075B5-1023-BF46-93A3-4B5E49291569}" destId="{5CBCDCDD-E0BE-9F40-B43D-75F09A873175}" srcOrd="0" destOrd="0" presId="urn:microsoft.com/office/officeart/2005/8/layout/lProcess1"/>
    <dgm:cxn modelId="{EF09172A-F412-4841-9CD3-E771389CEB6B}" srcId="{B5801504-AF4A-E540-8468-BB3C528D3768}" destId="{F71993E4-0262-E14B-BEA1-ADFE29FDFC84}" srcOrd="0" destOrd="0" parTransId="{A481FCD3-A8AC-7E42-B33A-1F4DB515C41B}" sibTransId="{C69676B5-0C81-3842-B198-DD230E173192}"/>
    <dgm:cxn modelId="{FAC3B592-46A5-1F48-ACDD-D26830737027}" srcId="{7EC075B5-1023-BF46-93A3-4B5E49291569}" destId="{2B41C0E3-6092-2C44-85B6-AEC31B23A563}" srcOrd="2" destOrd="0" parTransId="{4E9364E1-4B36-A44E-B50B-81BCAAE70513}" sibTransId="{839DC8F7-27F3-9945-8C02-F20C42028BBB}"/>
    <dgm:cxn modelId="{184B9F97-2B63-C349-9878-063E2DF3BF99}" type="presOf" srcId="{079095F0-255F-CE4F-8999-E1ABC6E81543}" destId="{D992DBAF-30A2-3A46-9225-F8E6F1FA0868}"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1FBB56D0-F237-5443-978A-4748B56FB6DF}" type="presOf" srcId="{F71993E4-0262-E14B-BEA1-ADFE29FDFC84}" destId="{C4B7E040-4059-A648-BB4E-3718E2865A7E}" srcOrd="0" destOrd="0" presId="urn:microsoft.com/office/officeart/2005/8/layout/lProcess1"/>
    <dgm:cxn modelId="{07EF69D0-0F8B-FD44-BCBB-11EAC7879C11}" type="presOf" srcId="{F8BBC3CF-1549-BF41-8090-6DB64ED99C13}" destId="{025B32E8-4419-2C4A-B470-ECDFC4932E44}" srcOrd="0" destOrd="0" presId="urn:microsoft.com/office/officeart/2005/8/layout/lProcess1"/>
    <dgm:cxn modelId="{8C06F493-81D8-D94C-AC34-2ACE46EFEFB7}" srcId="{3E5BA85D-C766-1845-9C44-2A96D8482AC3}" destId="{C24752F6-2141-DF47-ABBF-3157E375658F}" srcOrd="0" destOrd="0" parTransId="{7334FD0C-4AEE-5D4E-87C6-C8542362AB50}" sibTransId="{693CD46C-925E-224C-98FB-D1C109C0A19B}"/>
    <dgm:cxn modelId="{EB1E911F-B792-5E4F-8E36-59641C99CCD9}" srcId="{3E5BA85D-C766-1845-9C44-2A96D8482AC3}" destId="{A8C4131C-8550-DC47-9FF3-52F2E8624980}" srcOrd="1" destOrd="0" parTransId="{B3BB0C5B-253F-3D4E-92F4-D945D07A2C34}" sibTransId="{00B24A37-8065-344A-9AA2-F67A2491C920}"/>
    <dgm:cxn modelId="{A84D52AA-E26D-9B44-9955-4CE3E155807A}" srcId="{7EC075B5-1023-BF46-93A3-4B5E49291569}" destId="{3E5BA85D-C766-1845-9C44-2A96D8482AC3}" srcOrd="1" destOrd="0" parTransId="{6765C85F-65E7-8943-A46C-6BCC3582E4F1}" sibTransId="{4718478B-8BCB-164A-A5E6-57C12874E2D8}"/>
    <dgm:cxn modelId="{0977793F-748C-734A-8E70-3692CA5565CF}" type="presOf" srcId="{3EBD4520-0F1B-6A48-BAC8-A8A24A0C5CB8}" destId="{5289FF73-8808-F341-AB8C-FFDA65DB3B5D}" srcOrd="0" destOrd="0" presId="urn:microsoft.com/office/officeart/2005/8/layout/lProcess1"/>
    <dgm:cxn modelId="{BC39DB8A-6F24-454B-9B6A-20ABCFD5CC74}" type="presOf" srcId="{A8C4131C-8550-DC47-9FF3-52F2E8624980}" destId="{6442B4E9-09B7-AC44-A9F8-81941EF1D87D}" srcOrd="0" destOrd="2" presId="urn:microsoft.com/office/officeart/2005/8/layout/lProcess1"/>
    <dgm:cxn modelId="{0375EAAF-2F73-C64E-BB53-CED7DF690273}" type="presOf" srcId="{2B41C0E3-6092-2C44-85B6-AEC31B23A563}" destId="{CB9E9F64-99F4-E94C-B4AD-1847584155F6}" srcOrd="0" destOrd="0" presId="urn:microsoft.com/office/officeart/2005/8/layout/lProcess1"/>
    <dgm:cxn modelId="{2B7CE4E1-899F-8641-97AB-94BEBAF22AFF}" srcId="{7EC075B5-1023-BF46-93A3-4B5E49291569}" destId="{3EBD4520-0F1B-6A48-BAC8-A8A24A0C5CB8}" srcOrd="4" destOrd="0" parTransId="{A7D656A3-70E1-7D46-ACC3-2E56278A2A6D}" sibTransId="{A28B51C6-8354-0144-84DB-9462B05709A5}"/>
    <dgm:cxn modelId="{9050FF56-5CE2-0941-851C-8DAD64A4A67C}" type="presOf" srcId="{080FE147-222A-0241-B86B-DED5D9A5E54D}" destId="{9F601200-C51F-A14A-BC2F-0E7498DCB8CD}"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02B1B809-D00E-1148-B5E8-05884F489509}" srcId="{2B41C0E3-6092-2C44-85B6-AEC31B23A563}" destId="{E3920E83-7A9A-DC42-B052-8F0A89C04BF2}" srcOrd="0" destOrd="0" parTransId="{4C4A5500-8282-3E48-82A9-D830FEBB3CED}" sibTransId="{9314F449-CF1B-1649-82F6-288DA4E4F6BB}"/>
    <dgm:cxn modelId="{1925E1F4-DA32-E04B-9D0F-AACD44D1E9AF}" type="presOf" srcId="{60010E2B-EFD5-3A4E-82CA-CA7E4433ED61}" destId="{47C8A1F1-A9EC-E341-9F4F-CAB290F560F9}" srcOrd="0" destOrd="0" presId="urn:microsoft.com/office/officeart/2005/8/layout/lProcess1"/>
    <dgm:cxn modelId="{63864AEF-43CA-3A40-8FB6-1B0AC4F7C01C}" type="presOf" srcId="{39EA841A-F848-4049-B1A8-F843FDC54AD8}" destId="{4D15C5CF-1A93-7D4C-A2AF-4D7CA21F2465}" srcOrd="0" destOrd="0" presId="urn:microsoft.com/office/officeart/2005/8/layout/lProcess1"/>
    <dgm:cxn modelId="{FCD4AE26-A028-874D-BD93-187FF33CBCA7}" type="presOf" srcId="{B5801504-AF4A-E540-8468-BB3C528D3768}" destId="{004489AB-F9B1-3B46-9241-7EA318B976FD}" srcOrd="0" destOrd="0"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B90D377F-1D62-2642-8B7D-F61345FD66C6}" type="presOf" srcId="{4718478B-8BCB-164A-A5E6-57C12874E2D8}" destId="{52557CB5-C179-8D4F-988A-A62939957938}" srcOrd="0" destOrd="0" presId="urn:microsoft.com/office/officeart/2005/8/layout/lProcess1"/>
    <dgm:cxn modelId="{2D549367-B0C7-A745-867A-2670CEF5686E}" type="presOf" srcId="{839DC8F7-27F3-9945-8C02-F20C42028BBB}" destId="{239CC038-2E4D-0F43-BB30-F8308998618A}" srcOrd="0" destOrd="0" presId="urn:microsoft.com/office/officeart/2005/8/layout/lProcess1"/>
    <dgm:cxn modelId="{9DE825EF-73DE-F048-A8EA-3C85DEE8EE6A}" srcId="{7EC075B5-1023-BF46-93A3-4B5E49291569}" destId="{079095F0-255F-CE4F-8999-E1ABC6E81543}" srcOrd="0" destOrd="0" parTransId="{60010E2B-EFD5-3A4E-82CA-CA7E4433ED61}" sibTransId="{080FE147-222A-0241-B86B-DED5D9A5E54D}"/>
    <dgm:cxn modelId="{FBEC298D-6B30-8849-9E00-B2C7384BEC6E}" type="presOf" srcId="{D873D4AD-2711-0845-974B-C47674D5BD9F}" destId="{5289FF73-8808-F341-AB8C-FFDA65DB3B5D}" srcOrd="0" destOrd="1"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89F892D9-18B1-DA42-8B94-0608E4BA49AB}" srcId="{7EC075B5-1023-BF46-93A3-4B5E49291569}" destId="{F8BBC3CF-1549-BF41-8090-6DB64ED99C13}" srcOrd="3" destOrd="0" parTransId="{5044508F-6551-6B40-967A-A79E1CD77B7E}" sibTransId="{39EA841A-F848-4049-B1A8-F843FDC54AD8}"/>
    <dgm:cxn modelId="{A02FB4A1-1569-164B-AEF8-C58435FD10C1}" srcId="{98E38906-8D76-0F4E-A1B7-8A016967BCFF}" destId="{B5801504-AF4A-E540-8468-BB3C528D3768}" srcOrd="0" destOrd="0" parTransId="{16C7D159-2ACE-9744-817E-69265B3B347B}" sibTransId="{5331CD0A-1B24-9049-89E4-D0D57EFAAAA6}"/>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smtClean="0"/>
            <a:t>Deals with the management and control of the ways entities are granted access to resources</a:t>
          </a:r>
          <a:endParaRPr lang="en-US" b="1" dirty="0"/>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smtClean="0"/>
            <a:t>Covers both logical and physical access</a:t>
          </a:r>
          <a:endParaRPr lang="en-US" b="1" dirty="0"/>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smtClean="0"/>
            <a:t>May be internal to a system or an external element</a:t>
          </a:r>
          <a:endParaRPr lang="en-US" b="1" dirty="0"/>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smtClean="0"/>
            <a:t>Purpose is to ensure that the proper identity verification is made when an individual attempts to access a security sensitive building, computer systems, or data</a:t>
          </a:r>
          <a:endParaRPr lang="en-US" b="1" dirty="0"/>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smtClean="0"/>
            <a:t>Three support elements are needed for an enterprise-wide access control facility:</a:t>
          </a:r>
          <a:endParaRPr lang="en-US" b="1" dirty="0"/>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smtClean="0"/>
            <a:t>Resource management</a:t>
          </a:r>
          <a:endParaRPr lang="en-US" b="1" dirty="0"/>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smtClean="0"/>
            <a:t>Privilege management</a:t>
          </a:r>
          <a:endParaRPr lang="en-US" b="1" dirty="0"/>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smtClean="0"/>
            <a:t>Policy management</a:t>
          </a:r>
          <a:endParaRPr lang="en-US" b="1" dirty="0"/>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t>
        <a:bodyPr/>
        <a:lstStyle/>
        <a:p>
          <a:endParaRPr lang="en-US"/>
        </a:p>
      </dgm:t>
    </dgm:pt>
    <dgm:pt modelId="{3DCB10E6-A7BF-5E4E-9A15-4C30F3F728B3}" type="pres">
      <dgm:prSet presAssocID="{879DEE46-D671-6C41-A3E6-6EC95A952FEF}" presName="node" presStyleLbl="node1" presStyleIdx="0" presStyleCnt="5">
        <dgm:presLayoutVars>
          <dgm:bulletEnabled val="1"/>
        </dgm:presLayoutVars>
      </dgm:prSet>
      <dgm:spPr/>
      <dgm:t>
        <a:bodyPr/>
        <a:lstStyle/>
        <a:p>
          <a:endParaRPr lang="en-US"/>
        </a:p>
      </dgm:t>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t>
        <a:bodyPr/>
        <a:lstStyle/>
        <a:p>
          <a:endParaRPr lang="en-US"/>
        </a:p>
      </dgm:t>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t>
        <a:bodyPr/>
        <a:lstStyle/>
        <a:p>
          <a:endParaRPr lang="en-US"/>
        </a:p>
      </dgm:t>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t>
        <a:bodyPr/>
        <a:lstStyle/>
        <a:p>
          <a:endParaRPr lang="en-US"/>
        </a:p>
      </dgm:t>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t>
        <a:bodyPr/>
        <a:lstStyle/>
        <a:p>
          <a:endParaRPr lang="en-US"/>
        </a:p>
      </dgm:t>
    </dgm:pt>
  </dgm:ptLst>
  <dgm:cxnLst>
    <dgm:cxn modelId="{55D5C99F-05A4-9845-9860-A0B39F125F3E}" type="presOf" srcId="{879DEE46-D671-6C41-A3E6-6EC95A952FEF}" destId="{3DCB10E6-A7BF-5E4E-9A15-4C30F3F728B3}" srcOrd="0" destOrd="0" presId="urn:microsoft.com/office/officeart/2005/8/layout/default#5"/>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58BFAEAB-6581-9844-9569-9EF68B61FFFD}" srcId="{CF365DB2-A72D-AA4D-88ED-E88D73A8624E}" destId="{059B0926-5B01-C843-9B72-4453E890C6B4}" srcOrd="0" destOrd="0" parTransId="{6D9E2156-ECE2-D04C-8080-2CE802F7915B}" sibTransId="{EF1433C4-5C1E-1B45-B2FA-A101309A1145}"/>
    <dgm:cxn modelId="{CC3FB62F-E4F4-E243-93BA-98B35E076E52}" srcId="{EBDDDF75-2CC2-9B4C-A1B8-B1A3DDDCA18F}" destId="{F01C941C-1195-4949-8232-906D42F596C9}" srcOrd="2" destOrd="0" parTransId="{8FE89D17-EFD2-9F41-BB08-5BCB1F87EE41}" sibTransId="{418141B0-6E7F-C84B-B676-1A60188D7901}"/>
    <dgm:cxn modelId="{C491E2CC-A27D-0E46-92AC-1D456F47D9A8}" srcId="{EBDDDF75-2CC2-9B4C-A1B8-B1A3DDDCA18F}" destId="{B9CADDDE-1CFE-3F43-BB32-C488D0D8B1C1}" srcOrd="3" destOrd="0" parTransId="{A0197359-0F15-904A-AD9D-0D1F5C8C55DF}" sibTransId="{AF17BC6B-6B56-9643-827B-B67E2ECC5B31}"/>
    <dgm:cxn modelId="{7B57E968-4A28-2E41-BB58-85A8C71C8695}" type="presOf" srcId="{0C55A931-68A9-5041-8C6B-9D41080F91AC}" destId="{9C209270-707A-6E41-A8DB-6CC98149DD8B}" srcOrd="0" destOrd="0"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F8EB0F7D-47BF-3647-A550-2CBDC992EDF5}" type="presOf" srcId="{CF365DB2-A72D-AA4D-88ED-E88D73A8624E}" destId="{E333CF05-DE2C-3843-85CD-F960623C21CC}"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774FAB1C-56D7-9340-8277-2400074C0D3E}" type="presOf" srcId="{F01C941C-1195-4949-8232-906D42F596C9}" destId="{FBA64C44-4838-A546-95C2-CB7641874729}" srcOrd="0" destOrd="0" presId="urn:microsoft.com/office/officeart/2005/8/layout/default#5"/>
    <dgm:cxn modelId="{7A43D201-BF6A-0C4B-AC9C-34C6F3A6158E}" type="presOf" srcId="{059B0926-5B01-C843-9B72-4453E890C6B4}" destId="{E333CF05-DE2C-3843-85CD-F960623C21CC}" srcOrd="0" destOrd="1" presId="urn:microsoft.com/office/officeart/2005/8/layout/default#5"/>
    <dgm:cxn modelId="{D65238B2-8E98-F64D-96B2-184D73FED28D}" type="presOf" srcId="{4FFC7FB8-36F7-844A-9F84-B5BEBD7B59E7}" destId="{E333CF05-DE2C-3843-85CD-F960623C21CC}" srcOrd="0" destOrd="2"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D929FB7-8B53-CF4A-9A47-A311EC36E38D}" srcId="{EBDDDF75-2CC2-9B4C-A1B8-B1A3DDDCA18F}" destId="{CF365DB2-A72D-AA4D-88ED-E88D73A8624E}" srcOrd="4" destOrd="0" parTransId="{3D6ADB01-DA13-4046-8DE4-D34CEB57C2A3}" sibTransId="{3982C759-3D7F-AD47-9399-64A09ACD3692}"/>
    <dgm:cxn modelId="{F0C94C97-A016-3E47-8F97-96E1B72A92BE}" type="presOf" srcId="{B9CADDDE-1CFE-3F43-BB32-C488D0D8B1C1}" destId="{D3229538-3EC2-1945-B958-7429D92F3CA1}" srcOrd="0" destOrd="0" presId="urn:microsoft.com/office/officeart/2005/8/layout/default#5"/>
    <dgm:cxn modelId="{8A52F9AE-A687-E24D-B95D-090193F99EEA}" srcId="{CF365DB2-A72D-AA4D-88ED-E88D73A8624E}" destId="{4FFC7FB8-36F7-844A-9F84-B5BEBD7B59E7}" srcOrd="1" destOrd="0" parTransId="{05A8155A-FFF0-BB4B-A48B-83A465C4EA96}" sibTransId="{8A96DA92-A294-3146-8BAE-DB233E437CF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smtClean="0"/>
            <a:t>Resource management</a:t>
          </a:r>
          <a:endParaRPr lang="en-US" dirty="0"/>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a:ln>
          <a:solidFill>
            <a:schemeClr val="accent3">
              <a:lumMod val="75000"/>
            </a:schemeClr>
          </a:solidFill>
        </a:ln>
      </dgm:spPr>
      <dgm:t>
        <a:bodyPr/>
        <a:lstStyle/>
        <a:p>
          <a:pPr rtl="0"/>
          <a:r>
            <a:rPr lang="en-US" dirty="0" smtClean="0"/>
            <a:t>Concerned with defining rules for a resource that requires access control</a:t>
          </a:r>
          <a:endParaRPr lang="en-US" dirty="0"/>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a:ln>
          <a:solidFill>
            <a:schemeClr val="accent3">
              <a:lumMod val="75000"/>
            </a:schemeClr>
          </a:solidFill>
        </a:ln>
      </dgm:spPr>
      <dgm:t>
        <a:bodyPr/>
        <a:lstStyle/>
        <a:p>
          <a:pPr rtl="0"/>
          <a:r>
            <a:rPr lang="en-US" dirty="0" smtClean="0"/>
            <a:t>Rules would include credential requirements and what user attributes, resource attributes, and environmental conditions are required for access of a given resource for a given function</a:t>
          </a:r>
          <a:endParaRPr lang="en-US" dirty="0"/>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smtClean="0"/>
            <a:t>Privilege management</a:t>
          </a:r>
          <a:endParaRPr lang="en-US" dirty="0"/>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smtClean="0"/>
            <a:t>Concerned with establishing and maintaining the entitlement or privilege attributes that comprise an individual’s access profile</a:t>
          </a:r>
          <a:endParaRPr lang="en-US" dirty="0"/>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smtClean="0"/>
            <a:t>These attributes represent features of an individual that can be used as the basis for determining access decisions to both physical and logical resources</a:t>
          </a:r>
          <a:endParaRPr lang="en-US" dirty="0"/>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smtClean="0"/>
            <a:t>Privileges are considered attributes that can be linked to a digital identity</a:t>
          </a:r>
          <a:endParaRPr lang="en-US" dirty="0"/>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a:solidFill>
          <a:schemeClr val="accent5">
            <a:lumMod val="75000"/>
          </a:schemeClr>
        </a:solidFill>
      </dgm:spPr>
      <dgm:t>
        <a:bodyPr/>
        <a:lstStyle/>
        <a:p>
          <a:pPr rtl="0"/>
          <a:r>
            <a:rPr lang="en-US" dirty="0" smtClean="0"/>
            <a:t>Policy management</a:t>
          </a:r>
          <a:endParaRPr lang="en-US" dirty="0"/>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a:ln>
          <a:solidFill>
            <a:schemeClr val="accent5">
              <a:lumMod val="75000"/>
            </a:schemeClr>
          </a:solidFill>
        </a:ln>
      </dgm:spPr>
      <dgm:t>
        <a:bodyPr/>
        <a:lstStyle/>
        <a:p>
          <a:pPr rtl="0"/>
          <a:r>
            <a:rPr lang="en-US" dirty="0" smtClean="0"/>
            <a:t>Governs what is allowable and unallowable in an access transaction</a:t>
          </a:r>
          <a:endParaRPr lang="en-US" dirty="0"/>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t>
        <a:bodyPr/>
        <a:lstStyle/>
        <a:p>
          <a:endParaRPr lang="en-US"/>
        </a:p>
      </dgm:t>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t>
        <a:bodyPr/>
        <a:lstStyle/>
        <a:p>
          <a:endParaRPr lang="en-US"/>
        </a:p>
      </dgm:t>
    </dgm:pt>
    <dgm:pt modelId="{4E274E17-143A-964B-B814-059527FCFCAC}" type="pres">
      <dgm:prSet presAssocID="{F8EFA8C2-64EF-0D4E-99FD-5F04A1AC2AC6}" presName="parentText" presStyleLbl="node1" presStyleIdx="0" presStyleCnt="3">
        <dgm:presLayoutVars>
          <dgm:chMax val="0"/>
          <dgm:bulletEnabled val="1"/>
        </dgm:presLayoutVars>
      </dgm:prSet>
      <dgm:spPr/>
      <dgm:t>
        <a:bodyPr/>
        <a:lstStyle/>
        <a:p>
          <a:endParaRPr lang="en-US"/>
        </a:p>
      </dgm:t>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t>
        <a:bodyPr/>
        <a:lstStyle/>
        <a:p>
          <a:endParaRPr lang="en-US"/>
        </a:p>
      </dgm:t>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t>
        <a:bodyPr/>
        <a:lstStyle/>
        <a:p>
          <a:endParaRPr lang="en-US"/>
        </a:p>
      </dgm:t>
    </dgm:pt>
    <dgm:pt modelId="{3D7ECCDF-D192-254C-980A-E432AB1A8C5C}" type="pres">
      <dgm:prSet presAssocID="{C968AAA3-031A-F14E-B344-1A982668AE52}" presName="parentText" presStyleLbl="node1" presStyleIdx="1" presStyleCnt="3">
        <dgm:presLayoutVars>
          <dgm:chMax val="0"/>
          <dgm:bulletEnabled val="1"/>
        </dgm:presLayoutVars>
      </dgm:prSet>
      <dgm:spPr/>
      <dgm:t>
        <a:bodyPr/>
        <a:lstStyle/>
        <a:p>
          <a:endParaRPr lang="en-US"/>
        </a:p>
      </dgm:t>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t>
        <a:bodyPr/>
        <a:lstStyle/>
        <a:p>
          <a:endParaRPr lang="en-US"/>
        </a:p>
      </dgm:t>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t>
        <a:bodyPr/>
        <a:lstStyle/>
        <a:p>
          <a:endParaRPr lang="en-US"/>
        </a:p>
      </dgm:t>
    </dgm:pt>
    <dgm:pt modelId="{DF7FC51F-7B1D-8D4F-A8AB-025080166E37}" type="pres">
      <dgm:prSet presAssocID="{88AFBB26-EFEA-A444-AE5D-B0563B55A994}" presName="parentText" presStyleLbl="node1" presStyleIdx="2" presStyleCnt="3">
        <dgm:presLayoutVars>
          <dgm:chMax val="0"/>
          <dgm:bulletEnabled val="1"/>
        </dgm:presLayoutVars>
      </dgm:prSet>
      <dgm:spPr/>
      <dgm:t>
        <a:bodyPr/>
        <a:lstStyle/>
        <a:p>
          <a:endParaRPr lang="en-US"/>
        </a:p>
      </dgm:t>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t>
        <a:bodyPr/>
        <a:lstStyle/>
        <a:p>
          <a:endParaRPr lang="en-US"/>
        </a:p>
      </dgm:t>
    </dgm:pt>
  </dgm:ptLst>
  <dgm:cxnLst>
    <dgm:cxn modelId="{BE533F51-46FB-014D-BECD-24963B6910D9}" srcId="{88AFBB26-EFEA-A444-AE5D-B0563B55A994}" destId="{30735F88-64C7-C34D-92E9-80F4B50056D6}" srcOrd="0" destOrd="0" parTransId="{6BC55A0E-B73B-6342-AD4C-C973321B9EDF}" sibTransId="{4E5BB9E6-7130-4745-8DB5-C804696BAFCB}"/>
    <dgm:cxn modelId="{D8FDC87C-35FB-4244-8B92-119AD826877C}" type="presOf" srcId="{88AFBB26-EFEA-A444-AE5D-B0563B55A994}" destId="{A0C00494-7EFC-9F47-BA53-95159F1E292F}" srcOrd="0"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81607657-71CE-2143-8D07-5FC5AE9DA3BB}" type="presOf" srcId="{F8EFA8C2-64EF-0D4E-99FD-5F04A1AC2AC6}" destId="{4E274E17-143A-964B-B814-059527FCFCAC}" srcOrd="1" destOrd="0" presId="urn:microsoft.com/office/officeart/2005/8/layout/list1"/>
    <dgm:cxn modelId="{4BAE200A-97ED-934B-ABAE-FC02C71FF0E7}" type="presOf" srcId="{88AFBB26-EFEA-A444-AE5D-B0563B55A994}" destId="{DF7FC51F-7B1D-8D4F-A8AB-025080166E37}" srcOrd="1" destOrd="0" presId="urn:microsoft.com/office/officeart/2005/8/layout/list1"/>
    <dgm:cxn modelId="{33AB2277-8568-124B-8D06-38E015398424}" type="presOf" srcId="{30735F88-64C7-C34D-92E9-80F4B50056D6}" destId="{6A23AE0F-AE3E-C643-9337-A2AFC5F958CD}" srcOrd="0"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4719A67D-D407-DB42-BE19-DD9928510B36}" type="presOf" srcId="{F8EFA8C2-64EF-0D4E-99FD-5F04A1AC2AC6}" destId="{52E9FCEF-2F71-0046-AE28-7C3A1CDD04A6}" srcOrd="0" destOrd="0" presId="urn:microsoft.com/office/officeart/2005/8/layout/list1"/>
    <dgm:cxn modelId="{28691A6B-C968-5842-B0FE-DDECF674CA05}" srcId="{311F7073-06AF-C440-B1AD-2D8D7C9331BE}" destId="{F8EFA8C2-64EF-0D4E-99FD-5F04A1AC2AC6}" srcOrd="0" destOrd="0" parTransId="{9E6B178D-1AF8-3A4B-A15A-0EBA3809E9CA}" sibTransId="{EC430511-99D1-0E42-A1A8-D03A504E1B13}"/>
    <dgm:cxn modelId="{CD368B68-A8E4-3F47-B6FC-F2DD8B1FDF1A}" srcId="{311F7073-06AF-C440-B1AD-2D8D7C9331BE}" destId="{C968AAA3-031A-F14E-B344-1A982668AE52}" srcOrd="1" destOrd="0" parTransId="{02FD4733-76A0-8B41-B619-98B9833892F1}" sibTransId="{444331B1-3936-8442-AE97-1D352A2FFBE8}"/>
    <dgm:cxn modelId="{B02D74F7-8B76-9048-B58A-6FF30DB1C429}" srcId="{C968AAA3-031A-F14E-B344-1A982668AE52}" destId="{DCA4C873-5860-3549-8A31-FF15B1B56CC6}" srcOrd="1" destOrd="0" parTransId="{3451622A-CA65-3E48-AB03-8E35EB3E855C}" sibTransId="{BB4A86FB-AC83-9743-B4C4-697BE4C43226}"/>
    <dgm:cxn modelId="{7BE7AE39-EB6A-B14F-985F-7427989D3431}" type="presOf" srcId="{19B2FB69-A77F-5545-BB3C-0CAD240FC2D0}" destId="{8BF4B6F0-641F-0C4C-9A74-188E05346A63}" srcOrd="0" destOrd="0" presId="urn:microsoft.com/office/officeart/2005/8/layout/list1"/>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F2AEACEB-DBE5-A04D-BC89-F773DE2DB033}" type="presOf" srcId="{C968AAA3-031A-F14E-B344-1A982668AE52}" destId="{71F8AACD-9988-E444-B9C0-E9926A728DAE}"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E3013324-FC21-7742-B08C-22616406F460}" srcId="{F8EFA8C2-64EF-0D4E-99FD-5F04A1AC2AC6}" destId="{3E57BA3C-8B08-9147-BDEF-3C814582E8B6}" srcOrd="1" destOrd="0" parTransId="{7B7C69DE-5695-424C-8F7E-C9B43270F675}" sibTransId="{43023CD4-36B0-144C-BBC2-841310E7B459}"/>
    <dgm:cxn modelId="{DF66FDE1-3E88-474F-9AA2-10A135139BAA}" srcId="{F8EFA8C2-64EF-0D4E-99FD-5F04A1AC2AC6}" destId="{D44C5C68-3923-F743-867B-A91972B78A2D}" srcOrd="0" destOrd="0" parTransId="{CC65B686-57E5-3944-8184-8196A9C05A0F}" sibTransId="{0AB32C99-3FB1-464D-A1D6-8F5DD9081EB7}"/>
    <dgm:cxn modelId="{6ACC31D9-440F-C547-A200-2FBCB2A8398D}" type="presOf" srcId="{D44C5C68-3923-F743-867B-A91972B78A2D}" destId="{8B6841F2-191F-AA49-A654-EDD02AC05564}" srcOrd="0" destOrd="0" presId="urn:microsoft.com/office/officeart/2005/8/layout/list1"/>
    <dgm:cxn modelId="{A754F265-68D6-BA48-9098-7F1228062899}" type="presOf" srcId="{DCA4C873-5860-3549-8A31-FF15B1B56CC6}" destId="{8BF4B6F0-641F-0C4C-9A74-188E05346A63}" srcOrd="0" destOrd="1" presId="urn:microsoft.com/office/officeart/2005/8/layout/list1"/>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dgm:spPr>
        <a:solidFill>
          <a:schemeClr val="accent5">
            <a:lumMod val="75000"/>
          </a:schemeClr>
        </a:solidFill>
      </dgm:spPr>
      <dgm:t>
        <a:bodyPr/>
        <a:lstStyle/>
        <a:p>
          <a:pPr rtl="0"/>
          <a:r>
            <a:rPr lang="en-US" b="1" dirty="0" err="1" smtClean="0">
              <a:solidFill>
                <a:schemeClr val="tx1"/>
              </a:solidFill>
            </a:rPr>
            <a:t>OpenID</a:t>
          </a:r>
          <a:endParaRPr lang="en-US" b="1" dirty="0">
            <a:solidFill>
              <a:schemeClr val="tx1"/>
            </a:solidFill>
          </a:endParaRPr>
        </a:p>
      </dgm:t>
    </dgm:pt>
    <dgm:pt modelId="{F115668E-C95F-924C-8177-8C396B736E48}" type="parTrans" cxnId="{31081AB7-A4DC-244F-89A9-9E4D7B41DA9F}">
      <dgm:prSet/>
      <dgm:spPr/>
      <dgm:t>
        <a:bodyPr/>
        <a:lstStyle/>
        <a:p>
          <a:endParaRPr lang="en-US"/>
        </a:p>
      </dgm:t>
    </dgm:pt>
    <dgm:pt modelId="{B2D9D456-0465-B34C-9354-DE97F595E646}" type="sibTrans" cxnId="{31081AB7-A4DC-244F-89A9-9E4D7B41DA9F}">
      <dgm:prSet/>
      <dgm:spPr/>
      <dgm:t>
        <a:bodyPr/>
        <a:lstStyle/>
        <a:p>
          <a:endParaRPr lang="en-US"/>
        </a:p>
      </dgm:t>
    </dgm:pt>
    <dgm:pt modelId="{7F26E556-CF7C-584A-AE1D-2FB27466C7CB}">
      <dgm:prSet/>
      <dgm:spPr>
        <a:solidFill>
          <a:schemeClr val="accent5">
            <a:lumMod val="75000"/>
          </a:schemeClr>
        </a:solidFill>
      </dgm:spPr>
      <dgm:t>
        <a:bodyPr/>
        <a:lstStyle/>
        <a:p>
          <a:pPr rtl="0"/>
          <a:r>
            <a:rPr lang="en-US" b="1" dirty="0" smtClean="0">
              <a:solidFill>
                <a:schemeClr val="tx1"/>
              </a:solidFill>
            </a:rPr>
            <a:t>An open standard that allows users to be authenticated by certain cooperating sites using a third party service</a:t>
          </a:r>
          <a:endParaRPr lang="en-US" b="1" dirty="0">
            <a:solidFill>
              <a:schemeClr val="tx1"/>
            </a:solidFill>
          </a:endParaRPr>
        </a:p>
      </dgm:t>
    </dgm:pt>
    <dgm:pt modelId="{7AD31B9A-227C-5E4D-8553-5C522D771243}" type="parTrans" cxnId="{A484B15C-D313-E34B-9A77-FC09D8FD255D}">
      <dgm:prSet/>
      <dgm:spPr/>
      <dgm:t>
        <a:bodyPr/>
        <a:lstStyle/>
        <a:p>
          <a:endParaRPr lang="en-US"/>
        </a:p>
      </dgm:t>
    </dgm:pt>
    <dgm:pt modelId="{AA780907-62B4-5C42-B782-E253578A15CD}" type="sibTrans" cxnId="{A484B15C-D313-E34B-9A77-FC09D8FD255D}">
      <dgm:prSet/>
      <dgm:spPr/>
      <dgm:t>
        <a:bodyPr/>
        <a:lstStyle/>
        <a:p>
          <a:endParaRPr lang="en-US"/>
        </a:p>
      </dgm:t>
    </dgm:pt>
    <dgm:pt modelId="{FD6569B3-A17B-F14D-A60A-017BB45915F1}">
      <dgm:prSet/>
      <dgm:spPr>
        <a:solidFill>
          <a:schemeClr val="accent3">
            <a:lumMod val="75000"/>
          </a:schemeClr>
        </a:solidFill>
      </dgm:spPr>
      <dgm:t>
        <a:bodyPr/>
        <a:lstStyle/>
        <a:p>
          <a:pPr rtl="0"/>
          <a:r>
            <a:rPr lang="en-US" b="1" dirty="0" smtClean="0">
              <a:solidFill>
                <a:schemeClr val="tx1"/>
              </a:solidFill>
            </a:rPr>
            <a:t>OIDF</a:t>
          </a:r>
        </a:p>
      </dgm:t>
    </dgm:pt>
    <dgm:pt modelId="{A1D17758-F5ED-D64D-8CF1-6BB832F37696}" type="parTrans" cxnId="{A1EBEDB7-B0EB-834F-A92E-F3EF34D1B8E8}">
      <dgm:prSet/>
      <dgm:spPr/>
      <dgm:t>
        <a:bodyPr/>
        <a:lstStyle/>
        <a:p>
          <a:endParaRPr lang="en-US"/>
        </a:p>
      </dgm:t>
    </dgm:pt>
    <dgm:pt modelId="{A080FF5C-5C9F-9748-A3E7-D4ECC656BB38}" type="sibTrans" cxnId="{A1EBEDB7-B0EB-834F-A92E-F3EF34D1B8E8}">
      <dgm:prSet/>
      <dgm:spPr/>
      <dgm:t>
        <a:bodyPr/>
        <a:lstStyle/>
        <a:p>
          <a:endParaRPr lang="en-US"/>
        </a:p>
      </dgm:t>
    </dgm:pt>
    <dgm:pt modelId="{94EEF0F6-67F8-864B-AD30-A23DF867D199}">
      <dgm:prSet/>
      <dgm:spPr>
        <a:solidFill>
          <a:schemeClr val="accent3">
            <a:lumMod val="75000"/>
          </a:schemeClr>
        </a:solidFill>
      </dgm:spPr>
      <dgm:t>
        <a:bodyPr/>
        <a:lstStyle/>
        <a:p>
          <a:pPr rtl="0"/>
          <a:r>
            <a:rPr lang="en-US" b="1" dirty="0" err="1" smtClean="0">
              <a:solidFill>
                <a:schemeClr val="tx1"/>
              </a:solidFill>
            </a:rPr>
            <a:t>OpenID</a:t>
          </a:r>
          <a:r>
            <a:rPr lang="en-US" b="1" dirty="0" smtClean="0">
              <a:solidFill>
                <a:schemeClr val="tx1"/>
              </a:solidFill>
            </a:rPr>
            <a:t> Foundation is an international nonprofit organization of individuals and companies committed to enabling, promoting, and protecting </a:t>
          </a:r>
          <a:r>
            <a:rPr lang="en-US" b="1" dirty="0" err="1" smtClean="0">
              <a:solidFill>
                <a:schemeClr val="tx1"/>
              </a:solidFill>
            </a:rPr>
            <a:t>OpenID</a:t>
          </a:r>
          <a:r>
            <a:rPr lang="en-US" b="1" dirty="0" smtClean="0">
              <a:solidFill>
                <a:schemeClr val="tx1"/>
              </a:solidFill>
            </a:rPr>
            <a:t> technologies</a:t>
          </a:r>
          <a:endParaRPr lang="en-US" b="1" dirty="0">
            <a:solidFill>
              <a:schemeClr val="tx1"/>
            </a:solidFill>
          </a:endParaRPr>
        </a:p>
      </dgm:t>
    </dgm:pt>
    <dgm:pt modelId="{DD2C7E8C-9556-FB4F-8B4B-2E8D5839229C}" type="parTrans" cxnId="{23BA8EEE-4A28-6348-84D7-C4D38F49B549}">
      <dgm:prSet/>
      <dgm:spPr/>
      <dgm:t>
        <a:bodyPr/>
        <a:lstStyle/>
        <a:p>
          <a:endParaRPr lang="en-US"/>
        </a:p>
      </dgm:t>
    </dgm:pt>
    <dgm:pt modelId="{010C8AAF-7A40-F740-BD6F-5484AF2057BD}" type="sibTrans" cxnId="{23BA8EEE-4A28-6348-84D7-C4D38F49B549}">
      <dgm:prSet/>
      <dgm:spPr/>
      <dgm:t>
        <a:bodyPr/>
        <a:lstStyle/>
        <a:p>
          <a:endParaRPr lang="en-US"/>
        </a:p>
      </dgm:t>
    </dgm:pt>
    <dgm:pt modelId="{FF959316-E051-894F-A921-37B1C3EF6330}">
      <dgm:prSet/>
      <dgm:spPr>
        <a:solidFill>
          <a:schemeClr val="accent5">
            <a:lumMod val="75000"/>
          </a:schemeClr>
        </a:solidFill>
      </dgm:spPr>
      <dgm:t>
        <a:bodyPr/>
        <a:lstStyle/>
        <a:p>
          <a:pPr rtl="0"/>
          <a:r>
            <a:rPr lang="en-US" b="1" dirty="0" smtClean="0">
              <a:solidFill>
                <a:schemeClr val="tx1"/>
              </a:solidFill>
            </a:rPr>
            <a:t>ICF</a:t>
          </a:r>
          <a:endParaRPr lang="en-US" b="1" dirty="0">
            <a:solidFill>
              <a:schemeClr val="tx1"/>
            </a:solidFill>
          </a:endParaRPr>
        </a:p>
      </dgm:t>
    </dgm:pt>
    <dgm:pt modelId="{584D696E-60A8-CD4A-AB6D-A3A9F5C858F9}" type="parTrans" cxnId="{B3285E76-1AE1-9941-A6E7-86460D382789}">
      <dgm:prSet/>
      <dgm:spPr/>
      <dgm:t>
        <a:bodyPr/>
        <a:lstStyle/>
        <a:p>
          <a:endParaRPr lang="en-US"/>
        </a:p>
      </dgm:t>
    </dgm:pt>
    <dgm:pt modelId="{DAC2D78A-ED78-384B-BE1D-17FF743B5626}" type="sibTrans" cxnId="{B3285E76-1AE1-9941-A6E7-86460D382789}">
      <dgm:prSet/>
      <dgm:spPr/>
      <dgm:t>
        <a:bodyPr/>
        <a:lstStyle/>
        <a:p>
          <a:endParaRPr lang="en-US"/>
        </a:p>
      </dgm:t>
    </dgm:pt>
    <dgm:pt modelId="{9A6BBEB6-FB87-CD4E-BBB2-C892B3B54B75}">
      <dgm:prSet/>
      <dgm:spPr>
        <a:solidFill>
          <a:schemeClr val="accent5">
            <a:lumMod val="75000"/>
          </a:schemeClr>
        </a:solidFill>
      </dgm:spPr>
      <dgm:t>
        <a:bodyPr/>
        <a:lstStyle/>
        <a:p>
          <a:pPr rtl="0"/>
          <a:r>
            <a:rPr lang="en-US" b="1" dirty="0" smtClean="0">
              <a:solidFill>
                <a:schemeClr val="tx1"/>
              </a:solidFill>
            </a:rPr>
            <a:t>Information Card Foundation is a nonprofit community of companies and individuals working together to evolve the Information Card ecosystem</a:t>
          </a:r>
          <a:endParaRPr lang="en-US" b="1" dirty="0">
            <a:solidFill>
              <a:schemeClr val="tx1"/>
            </a:solidFill>
          </a:endParaRPr>
        </a:p>
      </dgm:t>
    </dgm:pt>
    <dgm:pt modelId="{64B46B80-F384-534F-B0C0-252174EC9A80}" type="parTrans" cxnId="{BD9CD442-A2EF-0642-9675-C1A7A4B927DE}">
      <dgm:prSet/>
      <dgm:spPr/>
      <dgm:t>
        <a:bodyPr/>
        <a:lstStyle/>
        <a:p>
          <a:endParaRPr lang="en-US"/>
        </a:p>
      </dgm:t>
    </dgm:pt>
    <dgm:pt modelId="{AF02E4E7-0B0F-E54F-8B5A-4312768E2763}" type="sibTrans" cxnId="{BD9CD442-A2EF-0642-9675-C1A7A4B927DE}">
      <dgm:prSet/>
      <dgm:spPr/>
      <dgm:t>
        <a:bodyPr/>
        <a:lstStyle/>
        <a:p>
          <a:endParaRPr lang="en-US"/>
        </a:p>
      </dgm:t>
    </dgm:pt>
    <dgm:pt modelId="{8AFFA9E5-7707-1F42-978B-1D9A922C8AD3}">
      <dgm:prSet/>
      <dgm:spPr>
        <a:solidFill>
          <a:schemeClr val="accent3">
            <a:lumMod val="75000"/>
          </a:schemeClr>
        </a:solidFill>
      </dgm:spPr>
      <dgm:t>
        <a:bodyPr/>
        <a:lstStyle/>
        <a:p>
          <a:pPr rtl="0"/>
          <a:r>
            <a:rPr lang="en-US" b="1" dirty="0" smtClean="0">
              <a:solidFill>
                <a:schemeClr val="tx1"/>
              </a:solidFill>
            </a:rPr>
            <a:t>OITF</a:t>
          </a:r>
        </a:p>
      </dgm:t>
    </dgm:pt>
    <dgm:pt modelId="{734A3DBB-20A7-2C4A-9610-D4CFBFB56BE2}" type="parTrans" cxnId="{6F994686-8DA0-564E-BB80-326EE19EAA15}">
      <dgm:prSet/>
      <dgm:spPr/>
      <dgm:t>
        <a:bodyPr/>
        <a:lstStyle/>
        <a:p>
          <a:endParaRPr lang="en-US"/>
        </a:p>
      </dgm:t>
    </dgm:pt>
    <dgm:pt modelId="{2CC3DF58-76CB-E545-832F-F7BE46F693E0}" type="sibTrans" cxnId="{6F994686-8DA0-564E-BB80-326EE19EAA15}">
      <dgm:prSet/>
      <dgm:spPr/>
      <dgm:t>
        <a:bodyPr/>
        <a:lstStyle/>
        <a:p>
          <a:endParaRPr lang="en-US"/>
        </a:p>
      </dgm:t>
    </dgm:pt>
    <dgm:pt modelId="{38B89089-9925-F940-91F5-0B2EB7059519}">
      <dgm:prSet/>
      <dgm:spPr>
        <a:solidFill>
          <a:schemeClr val="accent3">
            <a:lumMod val="75000"/>
          </a:schemeClr>
        </a:solidFill>
      </dgm:spPr>
      <dgm:t>
        <a:bodyPr/>
        <a:lstStyle/>
        <a:p>
          <a:pPr rtl="0"/>
          <a:r>
            <a:rPr lang="en-US" b="1" dirty="0" smtClean="0">
              <a:solidFill>
                <a:schemeClr val="tx1"/>
              </a:solidFill>
            </a:rPr>
            <a:t>Open Identity Trust Framework is a standardized, open specification of a trust framework for identity and attribute exchange, developed jointly by OIDF and ICF</a:t>
          </a:r>
          <a:endParaRPr lang="en-US" b="1" dirty="0">
            <a:solidFill>
              <a:schemeClr val="tx1"/>
            </a:solidFill>
          </a:endParaRPr>
        </a:p>
      </dgm:t>
    </dgm:pt>
    <dgm:pt modelId="{77E99868-DD40-3840-B5C8-F01C6A6947CF}" type="parTrans" cxnId="{B25CBB49-1848-1D47-9D04-103E9B6ED7A8}">
      <dgm:prSet/>
      <dgm:spPr/>
      <dgm:t>
        <a:bodyPr/>
        <a:lstStyle/>
        <a:p>
          <a:endParaRPr lang="en-US"/>
        </a:p>
      </dgm:t>
    </dgm:pt>
    <dgm:pt modelId="{46F142D4-318A-0244-BC3E-A807C1AB0949}" type="sibTrans" cxnId="{B25CBB49-1848-1D47-9D04-103E9B6ED7A8}">
      <dgm:prSet/>
      <dgm:spPr/>
      <dgm:t>
        <a:bodyPr/>
        <a:lstStyle/>
        <a:p>
          <a:endParaRPr lang="en-US"/>
        </a:p>
      </dgm:t>
    </dgm:pt>
    <dgm:pt modelId="{F2FEBCE9-7CD9-EB4B-9595-95A17D53CABB}">
      <dgm:prSet/>
      <dgm:spPr>
        <a:solidFill>
          <a:schemeClr val="accent5">
            <a:lumMod val="75000"/>
          </a:schemeClr>
        </a:solidFill>
      </dgm:spPr>
      <dgm:t>
        <a:bodyPr/>
        <a:lstStyle/>
        <a:p>
          <a:pPr rtl="0"/>
          <a:r>
            <a:rPr lang="en-US" b="1" dirty="0" smtClean="0">
              <a:solidFill>
                <a:schemeClr val="tx1"/>
              </a:solidFill>
            </a:rPr>
            <a:t>OIX</a:t>
          </a:r>
        </a:p>
      </dgm:t>
    </dgm:pt>
    <dgm:pt modelId="{5B51AA83-A1D9-F347-9554-A4675120A38A}" type="parTrans" cxnId="{714631DF-7A91-EF47-AA5A-81EFD03ED9A0}">
      <dgm:prSet/>
      <dgm:spPr/>
      <dgm:t>
        <a:bodyPr/>
        <a:lstStyle/>
        <a:p>
          <a:endParaRPr lang="en-US"/>
        </a:p>
      </dgm:t>
    </dgm:pt>
    <dgm:pt modelId="{3E15FF12-4770-594A-ACE0-212C462158BE}" type="sibTrans" cxnId="{714631DF-7A91-EF47-AA5A-81EFD03ED9A0}">
      <dgm:prSet/>
      <dgm:spPr/>
      <dgm:t>
        <a:bodyPr/>
        <a:lstStyle/>
        <a:p>
          <a:endParaRPr lang="en-US"/>
        </a:p>
      </dgm:t>
    </dgm:pt>
    <dgm:pt modelId="{92841932-3EE1-4E40-ABB3-D03F46082AA1}">
      <dgm:prSet/>
      <dgm:spPr>
        <a:solidFill>
          <a:schemeClr val="accent5">
            <a:lumMod val="75000"/>
          </a:schemeClr>
        </a:solidFill>
      </dgm:spPr>
      <dgm:t>
        <a:bodyPr/>
        <a:lstStyle/>
        <a:p>
          <a:pPr rtl="0"/>
          <a:r>
            <a:rPr lang="en-US" b="1" dirty="0" smtClean="0">
              <a:solidFill>
                <a:schemeClr val="tx1"/>
              </a:solidFill>
            </a:rPr>
            <a:t>Open Identity Exchange Corporation is an independent, neutral, international provider of certification trust frameworks conforming to the OITF model</a:t>
          </a:r>
          <a:endParaRPr lang="en-US" b="1" dirty="0">
            <a:solidFill>
              <a:schemeClr val="tx1"/>
            </a:solidFill>
          </a:endParaRPr>
        </a:p>
      </dgm:t>
    </dgm:pt>
    <dgm:pt modelId="{5476D374-64B2-2843-93DC-6BB7B8099837}" type="parTrans" cxnId="{1DB53CDA-7524-F74F-A1AF-69572997E040}">
      <dgm:prSet/>
      <dgm:spPr/>
      <dgm:t>
        <a:bodyPr/>
        <a:lstStyle/>
        <a:p>
          <a:endParaRPr lang="en-US"/>
        </a:p>
      </dgm:t>
    </dgm:pt>
    <dgm:pt modelId="{34DC4BFB-9962-7543-954C-AA7357D0F9B6}" type="sibTrans" cxnId="{1DB53CDA-7524-F74F-A1AF-69572997E040}">
      <dgm:prSet/>
      <dgm:spPr/>
      <dgm:t>
        <a:bodyPr/>
        <a:lstStyle/>
        <a:p>
          <a:endParaRPr lang="en-US"/>
        </a:p>
      </dgm:t>
    </dgm:pt>
    <dgm:pt modelId="{743D663C-9BAB-4249-9257-3F6E0A1E887C}">
      <dgm:prSet/>
      <dgm:spPr>
        <a:solidFill>
          <a:schemeClr val="accent3">
            <a:lumMod val="75000"/>
          </a:schemeClr>
        </a:solidFill>
      </dgm:spPr>
      <dgm:t>
        <a:bodyPr/>
        <a:lstStyle/>
        <a:p>
          <a:pPr rtl="0"/>
          <a:r>
            <a:rPr lang="en-US" b="1" dirty="0" smtClean="0">
              <a:solidFill>
                <a:schemeClr val="tx1"/>
              </a:solidFill>
            </a:rPr>
            <a:t>AXN</a:t>
          </a:r>
        </a:p>
      </dgm:t>
    </dgm:pt>
    <dgm:pt modelId="{B11433A9-DEF0-5D48-BBC9-5671A004270C}" type="parTrans" cxnId="{259187B9-8718-0543-95B9-FB14DB08BD04}">
      <dgm:prSet/>
      <dgm:spPr/>
      <dgm:t>
        <a:bodyPr/>
        <a:lstStyle/>
        <a:p>
          <a:endParaRPr lang="en-US"/>
        </a:p>
      </dgm:t>
    </dgm:pt>
    <dgm:pt modelId="{82250C03-B39B-7E47-837C-BBF06F7DECE9}" type="sibTrans" cxnId="{259187B9-8718-0543-95B9-FB14DB08BD04}">
      <dgm:prSet/>
      <dgm:spPr/>
      <dgm:t>
        <a:bodyPr/>
        <a:lstStyle/>
        <a:p>
          <a:endParaRPr lang="en-US"/>
        </a:p>
      </dgm:t>
    </dgm:pt>
    <dgm:pt modelId="{D34B4210-6268-8340-B328-18A42BCE1D13}">
      <dgm:prSet/>
      <dgm:spPr>
        <a:solidFill>
          <a:schemeClr val="accent3">
            <a:lumMod val="75000"/>
          </a:schemeClr>
        </a:solidFill>
      </dgm:spPr>
      <dgm:t>
        <a:bodyPr/>
        <a:lstStyle/>
        <a:p>
          <a:pPr rtl="0"/>
          <a:r>
            <a:rPr lang="en-US" b="1" dirty="0" smtClean="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endParaRPr lang="en-US" b="1" dirty="0">
            <a:solidFill>
              <a:schemeClr val="tx1"/>
            </a:solidFill>
          </a:endParaRPr>
        </a:p>
      </dgm:t>
    </dgm:pt>
    <dgm:pt modelId="{5C4BE5E0-B0D4-F748-82F0-E6CBA566FB5F}" type="parTrans" cxnId="{590CCB44-55E8-654F-913F-F670E87C12DA}">
      <dgm:prSet/>
      <dgm:spPr/>
      <dgm:t>
        <a:bodyPr/>
        <a:lstStyle/>
        <a:p>
          <a:endParaRPr lang="en-US"/>
        </a:p>
      </dgm:t>
    </dgm:pt>
    <dgm:pt modelId="{70DDEF23-0E8D-D34C-B48D-83F459CAC611}" type="sibTrans" cxnId="{590CCB44-55E8-654F-913F-F670E87C12DA}">
      <dgm:prSet/>
      <dgm:spPr/>
      <dgm:t>
        <a:bodyPr/>
        <a:lstStyle/>
        <a:p>
          <a:endParaRPr lang="en-US"/>
        </a:p>
      </dgm:t>
    </dgm:pt>
    <dgm:pt modelId="{F51760E1-FF89-CD4A-98CE-24098FC064CC}" type="pres">
      <dgm:prSet presAssocID="{4081372F-B4BF-3B4E-ADD8-3F792493FDCE}" presName="diagram" presStyleCnt="0">
        <dgm:presLayoutVars>
          <dgm:dir/>
          <dgm:resizeHandles val="exact"/>
        </dgm:presLayoutVars>
      </dgm:prSet>
      <dgm:spPr/>
      <dgm:t>
        <a:bodyPr/>
        <a:lstStyle/>
        <a:p>
          <a:endParaRPr lang="en-US"/>
        </a:p>
      </dgm:t>
    </dgm:pt>
    <dgm:pt modelId="{EA352E1F-19F9-454A-8416-F632906A5A26}" type="pres">
      <dgm:prSet presAssocID="{43FB9698-E384-A247-A128-A154D34C02DF}" presName="node" presStyleLbl="node1" presStyleIdx="0" presStyleCnt="6">
        <dgm:presLayoutVars>
          <dgm:bulletEnabled val="1"/>
        </dgm:presLayoutVars>
      </dgm:prSet>
      <dgm:spPr/>
      <dgm:t>
        <a:bodyPr/>
        <a:lstStyle/>
        <a:p>
          <a:endParaRPr lang="en-US"/>
        </a:p>
      </dgm:t>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dgm:presLayoutVars>
          <dgm:bulletEnabled val="1"/>
        </dgm:presLayoutVars>
      </dgm:prSet>
      <dgm:spPr/>
      <dgm:t>
        <a:bodyPr/>
        <a:lstStyle/>
        <a:p>
          <a:endParaRPr lang="en-US"/>
        </a:p>
      </dgm:t>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dgm:presLayoutVars>
          <dgm:bulletEnabled val="1"/>
        </dgm:presLayoutVars>
      </dgm:prSet>
      <dgm:spPr/>
      <dgm:t>
        <a:bodyPr/>
        <a:lstStyle/>
        <a:p>
          <a:endParaRPr lang="en-US"/>
        </a:p>
      </dgm:t>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dgm:presLayoutVars>
          <dgm:bulletEnabled val="1"/>
        </dgm:presLayoutVars>
      </dgm:prSet>
      <dgm:spPr/>
      <dgm:t>
        <a:bodyPr/>
        <a:lstStyle/>
        <a:p>
          <a:endParaRPr lang="en-US"/>
        </a:p>
      </dgm:t>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dgm:presLayoutVars>
          <dgm:bulletEnabled val="1"/>
        </dgm:presLayoutVars>
      </dgm:prSet>
      <dgm:spPr/>
      <dgm:t>
        <a:bodyPr/>
        <a:lstStyle/>
        <a:p>
          <a:endParaRPr lang="en-US"/>
        </a:p>
      </dgm:t>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dgm:presLayoutVars>
          <dgm:bulletEnabled val="1"/>
        </dgm:presLayoutVars>
      </dgm:prSet>
      <dgm:spPr/>
      <dgm:t>
        <a:bodyPr/>
        <a:lstStyle/>
        <a:p>
          <a:endParaRPr lang="en-US"/>
        </a:p>
      </dgm:t>
    </dgm:pt>
  </dgm:ptLst>
  <dgm:cxnLst>
    <dgm:cxn modelId="{BD9CD442-A2EF-0642-9675-C1A7A4B927DE}" srcId="{FF959316-E051-894F-A921-37B1C3EF6330}" destId="{9A6BBEB6-FB87-CD4E-BBB2-C892B3B54B75}" srcOrd="0" destOrd="0" parTransId="{64B46B80-F384-534F-B0C0-252174EC9A80}" sibTransId="{AF02E4E7-0B0F-E54F-8B5A-4312768E2763}"/>
    <dgm:cxn modelId="{6C78137B-2275-6743-B04A-87F108CC4C17}" type="presOf" srcId="{9A6BBEB6-FB87-CD4E-BBB2-C892B3B54B75}" destId="{FCD2A21A-242A-BE48-BF59-BFF3E62A97F6}" srcOrd="0" destOrd="1" presId="urn:microsoft.com/office/officeart/2005/8/layout/default#6"/>
    <dgm:cxn modelId="{23BCDCBC-6C23-3D40-9560-75DEC37D6B51}" type="presOf" srcId="{F2FEBCE9-7CD9-EB4B-9595-95A17D53CABB}" destId="{D0FDE59F-2675-F341-8DE2-86B35ADF4491}" srcOrd="0" destOrd="0" presId="urn:microsoft.com/office/officeart/2005/8/layout/default#6"/>
    <dgm:cxn modelId="{A1EBEDB7-B0EB-834F-A92E-F3EF34D1B8E8}" srcId="{4081372F-B4BF-3B4E-ADD8-3F792493FDCE}" destId="{FD6569B3-A17B-F14D-A60A-017BB45915F1}" srcOrd="1" destOrd="0" parTransId="{A1D17758-F5ED-D64D-8CF1-6BB832F37696}" sibTransId="{A080FF5C-5C9F-9748-A3E7-D4ECC656BB38}"/>
    <dgm:cxn modelId="{714631DF-7A91-EF47-AA5A-81EFD03ED9A0}" srcId="{4081372F-B4BF-3B4E-ADD8-3F792493FDCE}" destId="{F2FEBCE9-7CD9-EB4B-9595-95A17D53CABB}" srcOrd="4" destOrd="0" parTransId="{5B51AA83-A1D9-F347-9554-A4675120A38A}" sibTransId="{3E15FF12-4770-594A-ACE0-212C462158BE}"/>
    <dgm:cxn modelId="{603A6AFA-726E-3A4D-BFF1-6EB77F47C9A7}" type="presOf" srcId="{43FB9698-E384-A247-A128-A154D34C02DF}" destId="{EA352E1F-19F9-454A-8416-F632906A5A26}" srcOrd="0" destOrd="0" presId="urn:microsoft.com/office/officeart/2005/8/layout/default#6"/>
    <dgm:cxn modelId="{6F994686-8DA0-564E-BB80-326EE19EAA15}" srcId="{4081372F-B4BF-3B4E-ADD8-3F792493FDCE}" destId="{8AFFA9E5-7707-1F42-978B-1D9A922C8AD3}" srcOrd="3" destOrd="0" parTransId="{734A3DBB-20A7-2C4A-9610-D4CFBFB56BE2}" sibTransId="{2CC3DF58-76CB-E545-832F-F7BE46F693E0}"/>
    <dgm:cxn modelId="{B25CBB49-1848-1D47-9D04-103E9B6ED7A8}" srcId="{8AFFA9E5-7707-1F42-978B-1D9A922C8AD3}" destId="{38B89089-9925-F940-91F5-0B2EB7059519}" srcOrd="0" destOrd="0" parTransId="{77E99868-DD40-3840-B5C8-F01C6A6947CF}" sibTransId="{46F142D4-318A-0244-BC3E-A807C1AB0949}"/>
    <dgm:cxn modelId="{2594E6E8-7C44-3541-BF18-C2DA92440E9F}" type="presOf" srcId="{FD6569B3-A17B-F14D-A60A-017BB45915F1}" destId="{077B188A-25E6-7C46-BB03-B4A2850D0699}" srcOrd="0" destOrd="0" presId="urn:microsoft.com/office/officeart/2005/8/layout/default#6"/>
    <dgm:cxn modelId="{AC64BC82-26AA-644E-AAA4-D2B478514B68}" type="presOf" srcId="{8AFFA9E5-7707-1F42-978B-1D9A922C8AD3}" destId="{3B6996D9-2339-1E4D-83CA-8BB6AA140B4C}" srcOrd="0" destOrd="0" presId="urn:microsoft.com/office/officeart/2005/8/layout/default#6"/>
    <dgm:cxn modelId="{92E0C78A-AAAB-C045-B58D-B6642B990B6B}" type="presOf" srcId="{4081372F-B4BF-3B4E-ADD8-3F792493FDCE}" destId="{F51760E1-FF89-CD4A-98CE-24098FC064CC}" srcOrd="0" destOrd="0" presId="urn:microsoft.com/office/officeart/2005/8/layout/default#6"/>
    <dgm:cxn modelId="{B3FDBDDF-0E6B-F64A-8A94-2A193A28D620}" type="presOf" srcId="{FF959316-E051-894F-A921-37B1C3EF6330}" destId="{FCD2A21A-242A-BE48-BF59-BFF3E62A97F6}" srcOrd="0" destOrd="0" presId="urn:microsoft.com/office/officeart/2005/8/layout/default#6"/>
    <dgm:cxn modelId="{259187B9-8718-0543-95B9-FB14DB08BD04}" srcId="{4081372F-B4BF-3B4E-ADD8-3F792493FDCE}" destId="{743D663C-9BAB-4249-9257-3F6E0A1E887C}" srcOrd="5" destOrd="0" parTransId="{B11433A9-DEF0-5D48-BBC9-5671A004270C}" sibTransId="{82250C03-B39B-7E47-837C-BBF06F7DECE9}"/>
    <dgm:cxn modelId="{31081AB7-A4DC-244F-89A9-9E4D7B41DA9F}" srcId="{4081372F-B4BF-3B4E-ADD8-3F792493FDCE}" destId="{43FB9698-E384-A247-A128-A154D34C02DF}" srcOrd="0" destOrd="0" parTransId="{F115668E-C95F-924C-8177-8C396B736E48}" sibTransId="{B2D9D456-0465-B34C-9354-DE97F595E646}"/>
    <dgm:cxn modelId="{A484B15C-D313-E34B-9A77-FC09D8FD255D}" srcId="{43FB9698-E384-A247-A128-A154D34C02DF}" destId="{7F26E556-CF7C-584A-AE1D-2FB27466C7CB}" srcOrd="0" destOrd="0" parTransId="{7AD31B9A-227C-5E4D-8553-5C522D771243}" sibTransId="{AA780907-62B4-5C42-B782-E253578A15CD}"/>
    <dgm:cxn modelId="{590CCB44-55E8-654F-913F-F670E87C12DA}" srcId="{743D663C-9BAB-4249-9257-3F6E0A1E887C}" destId="{D34B4210-6268-8340-B328-18A42BCE1D13}" srcOrd="0" destOrd="0" parTransId="{5C4BE5E0-B0D4-F748-82F0-E6CBA566FB5F}" sibTransId="{70DDEF23-0E8D-D34C-B48D-83F459CAC611}"/>
    <dgm:cxn modelId="{1DB53CDA-7524-F74F-A1AF-69572997E040}" srcId="{F2FEBCE9-7CD9-EB4B-9595-95A17D53CABB}" destId="{92841932-3EE1-4E40-ABB3-D03F46082AA1}" srcOrd="0" destOrd="0" parTransId="{5476D374-64B2-2843-93DC-6BB7B8099837}" sibTransId="{34DC4BFB-9962-7543-954C-AA7357D0F9B6}"/>
    <dgm:cxn modelId="{23BA8EEE-4A28-6348-84D7-C4D38F49B549}" srcId="{FD6569B3-A17B-F14D-A60A-017BB45915F1}" destId="{94EEF0F6-67F8-864B-AD30-A23DF867D199}" srcOrd="0" destOrd="0" parTransId="{DD2C7E8C-9556-FB4F-8B4B-2E8D5839229C}" sibTransId="{010C8AAF-7A40-F740-BD6F-5484AF2057BD}"/>
    <dgm:cxn modelId="{21D015EE-96F6-A34E-BB03-75AE3A34AC7C}" type="presOf" srcId="{38B89089-9925-F940-91F5-0B2EB7059519}" destId="{3B6996D9-2339-1E4D-83CA-8BB6AA140B4C}" srcOrd="0" destOrd="1" presId="urn:microsoft.com/office/officeart/2005/8/layout/default#6"/>
    <dgm:cxn modelId="{D3EBEB2F-BFBD-6B43-9F4F-55F2C368A6F2}" type="presOf" srcId="{743D663C-9BAB-4249-9257-3F6E0A1E887C}" destId="{0F813592-6FED-D943-9FFC-152095AD0661}" srcOrd="0" destOrd="0"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11D766F7-D21B-434C-B745-3016BD9C3A3C}" type="presOf" srcId="{D34B4210-6268-8340-B328-18A42BCE1D13}" destId="{0F813592-6FED-D943-9FFC-152095AD0661}" srcOrd="0" destOrd="1" presId="urn:microsoft.com/office/officeart/2005/8/layout/default#6"/>
    <dgm:cxn modelId="{5C882583-A94C-4443-BF25-25726658DCA4}" type="presOf" srcId="{92841932-3EE1-4E40-ABB3-D03F46082AA1}" destId="{D0FDE59F-2675-F341-8DE2-86B35ADF4491}" srcOrd="0" destOrd="1" presId="urn:microsoft.com/office/officeart/2005/8/layout/default#6"/>
    <dgm:cxn modelId="{982AD8BD-D37B-F642-A1F2-B96EC903016B}" type="presOf" srcId="{94EEF0F6-67F8-864B-AD30-A23DF867D199}" destId="{077B188A-25E6-7C46-BB03-B4A2850D0699}" srcOrd="0" destOrd="1" presId="urn:microsoft.com/office/officeart/2005/8/layout/default#6"/>
    <dgm:cxn modelId="{E58C0170-8631-A845-87F5-82EFAB3320EA}" type="presOf" srcId="{7F26E556-CF7C-584A-AE1D-2FB27466C7CB}" destId="{EA352E1F-19F9-454A-8416-F632906A5A26}" srcOrd="0" destOrd="1"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smtClean="0">
              <a:solidFill>
                <a:schemeClr val="tx1"/>
              </a:solidFill>
              <a:effectLst/>
            </a:rPr>
            <a:t>UNIX files are administered using inodes (index nodes)</a:t>
          </a:r>
          <a:endParaRPr lang="en-US" sz="1800" b="0" dirty="0">
            <a:solidFill>
              <a:schemeClr val="tx1"/>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smtClean="0"/>
            <a:t>Several file names may be associated with a single inode</a:t>
          </a:r>
          <a:endParaRPr lang="en-US" b="0" dirty="0"/>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smtClean="0"/>
            <a:t>On the disk there is an inode table, or inode list, that contains the inodes of all the files in the file system</a:t>
          </a:r>
          <a:endParaRPr lang="en-US" b="0" dirty="0"/>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smtClean="0">
              <a:solidFill>
                <a:schemeClr val="tx1"/>
              </a:solidFill>
              <a:effectLst/>
            </a:rPr>
            <a:t>Directories are structured in a hierarchical tree</a:t>
          </a:r>
          <a:endParaRPr lang="en-US" sz="1800" b="1" dirty="0">
            <a:solidFill>
              <a:schemeClr val="tx1"/>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E8BF93E4-08C1-C049-B599-DC5653822524}" type="presOf" srcId="{31DD44DD-AB57-F34F-895B-A1F9054AEB05}" destId="{18D0F589-FB7D-AE40-91C3-EF8F0AE4FB5B}" srcOrd="0" destOrd="2" presId="urn:microsoft.com/office/officeart/2005/8/layout/list1"/>
    <dgm:cxn modelId="{C7C444D8-C963-144F-B96F-C51680A92F89}" srcId="{58C6CEEF-1DC8-A64C-9D70-7A3119FBAF80}" destId="{E648791F-3B9D-C746-B96E-96258A5A8B15}" srcOrd="4" destOrd="0" parTransId="{A6A64C11-DA15-8446-8850-8873DF363774}" sibTransId="{30873CB8-CA5D-9E4E-9659-C0A6A0AF0228}"/>
    <dgm:cxn modelId="{387B83DD-0BB2-BF45-BC6F-34126B0B29D1}" srcId="{58C6CEEF-1DC8-A64C-9D70-7A3119FBAF80}" destId="{E7C9164F-CAF2-2A44-AD4A-F3D6568C08E6}" srcOrd="0" destOrd="0" parTransId="{AB09E0EB-69FE-F64E-A748-D60D922AF249}" sibTransId="{3B02A1A9-4398-6B43-8AC7-F4EFCEC6CA89}"/>
    <dgm:cxn modelId="{9B6E3FC7-8AD7-B947-99E9-E284C401BD9D}" srcId="{58C6CEEF-1DC8-A64C-9D70-7A3119FBAF80}" destId="{0107F809-A7CA-D64B-94AB-97F92DC4BD54}" srcOrd="5" destOrd="0" parTransId="{836A40B8-C7E5-514C-A3B7-825E09E4AB0A}" sibTransId="{A47B16E5-4798-A146-A3DF-409DE62521D3}"/>
    <dgm:cxn modelId="{5FB6F184-EC75-A047-8F8B-8094F055A3C7}" srcId="{58C6CEEF-1DC8-A64C-9D70-7A3119FBAF80}" destId="{0749B6F4-5BEC-3D42-9689-982D101D5079}" srcOrd="3" destOrd="0" parTransId="{F3DE7FAB-03D4-7348-ABEE-13F4107DFAF3}" sibTransId="{632B39CE-7DD8-0A43-ABA1-C151887FA90A}"/>
    <dgm:cxn modelId="{21D24D0E-C769-EE49-875E-C06F388B10FB}" type="presOf" srcId="{EEEF3A1C-E036-154A-8C6F-9B8D1EE61936}" destId="{18D0F589-FB7D-AE40-91C3-EF8F0AE4FB5B}" srcOrd="0" destOrd="1" presId="urn:microsoft.com/office/officeart/2005/8/layout/list1"/>
    <dgm:cxn modelId="{77E55B36-7D97-E64A-98FC-75A9959975E8}" type="presOf" srcId="{595A9805-249E-1943-8882-3639EED46038}" destId="{D2FB927B-1775-CB43-8C6A-C758B2886B47}" srcOrd="0" destOrd="0" presId="urn:microsoft.com/office/officeart/2005/8/layout/list1"/>
    <dgm:cxn modelId="{4B5EC9A6-FEB1-CA43-8221-272600FC480E}" type="presOf" srcId="{CD2F0A93-FE85-0F46-9A54-B6256BD6F8BD}" destId="{71746663-E2BD-9E45-A155-4A03CA271CEB}" srcOrd="0" destOrd="0" presId="urn:microsoft.com/office/officeart/2005/8/layout/list1"/>
    <dgm:cxn modelId="{C9FB4922-A946-524E-8675-A107C2425331}" type="presOf" srcId="{CD2F0A93-FE85-0F46-9A54-B6256BD6F8BD}" destId="{C664E035-1912-A64C-AD28-0FDE8073FC5D}" srcOrd="1"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61CB912-E4B5-7B49-A2AD-A9C64B52F88F}" type="presOf" srcId="{0749B6F4-5BEC-3D42-9689-982D101D5079}" destId="{18D0F589-FB7D-AE40-91C3-EF8F0AE4FB5B}" srcOrd="0" destOrd="3" presId="urn:microsoft.com/office/officeart/2005/8/layout/list1"/>
    <dgm:cxn modelId="{584ED3E6-8D7B-BC40-9DE6-9B5959623A87}" type="presOf" srcId="{AE5D8D3B-4E2A-704B-BD16-A685380F49D6}" destId="{D2FB927B-1775-CB43-8C6A-C758B2886B47}" srcOrd="0" destOrd="1" presId="urn:microsoft.com/office/officeart/2005/8/layout/list1"/>
    <dgm:cxn modelId="{03C9E8DB-07C0-B74E-AFB3-2BC44228C5EE}" type="presOf" srcId="{58C6CEEF-1DC8-A64C-9D70-7A3119FBAF80}" destId="{756082C2-2C8D-4242-80A8-1868CAECDF6F}" srcOrd="0" destOrd="0" presId="urn:microsoft.com/office/officeart/2005/8/layout/list1"/>
    <dgm:cxn modelId="{A743B31A-BABE-C849-95B8-69D54108216E}" type="presOf" srcId="{78026BAF-3ABD-9F42-ACA7-911309E84C57}" destId="{95B7A89C-17A2-D942-9558-4E872777DE5F}"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3DCEEECC-98B3-804F-89B7-1B669E4AC129}" srcId="{78026BAF-3ABD-9F42-ACA7-911309E84C57}" destId="{CD2F0A93-FE85-0F46-9A54-B6256BD6F8BD}" srcOrd="1" destOrd="0" parTransId="{A746A15A-B6DC-7B4B-9850-63DE9FA23089}" sibTransId="{A52AD995-88A0-5544-8DDF-E7AA6933D2BD}"/>
    <dgm:cxn modelId="{3D216D7C-093E-BB4E-8990-37BB313BC354}" srcId="{58C6CEEF-1DC8-A64C-9D70-7A3119FBAF80}" destId="{EEEF3A1C-E036-154A-8C6F-9B8D1EE61936}" srcOrd="1" destOrd="0" parTransId="{187848A2-CF1D-D34A-ACA8-3A12F9F935BA}" sibTransId="{C25933A6-BF3E-CF49-9A40-B2A745B6B856}"/>
    <dgm:cxn modelId="{1ECF1403-0205-1749-B550-CDF32A3E669E}" type="presOf" srcId="{58C6CEEF-1DC8-A64C-9D70-7A3119FBAF80}" destId="{A300F435-BF69-6D48-B4C7-25A75E09DAFA}" srcOrd="1"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6434EF20-5F38-0A44-8540-D34BF0231ABC}" type="presOf" srcId="{0107F809-A7CA-D64B-94AB-97F92DC4BD54}" destId="{18D0F589-FB7D-AE40-91C3-EF8F0AE4FB5B}" srcOrd="0" destOrd="5" presId="urn:microsoft.com/office/officeart/2005/8/layout/list1"/>
    <dgm:cxn modelId="{51B0B077-CD4E-C341-AADB-DE073DD9F679}" srcId="{78026BAF-3ABD-9F42-ACA7-911309E84C57}" destId="{58C6CEEF-1DC8-A64C-9D70-7A3119FBAF80}" srcOrd="0" destOrd="0" parTransId="{8CBC7432-F113-9847-9E83-2952C0FE2704}" sibTransId="{575A2CF3-3533-B248-9018-C2B63B5ADBA6}"/>
    <dgm:cxn modelId="{AD476508-48D9-7848-8195-C9F9AD85085F}" type="presOf" srcId="{E7C9164F-CAF2-2A44-AD4A-F3D6568C08E6}" destId="{18D0F589-FB7D-AE40-91C3-EF8F0AE4FB5B}" srcOrd="0" destOrd="0" presId="urn:microsoft.com/office/officeart/2005/8/layout/list1"/>
    <dgm:cxn modelId="{C3783395-E929-EC49-ACB7-603B56C84DEA}" srcId="{58C6CEEF-1DC8-A64C-9D70-7A3119FBAF80}" destId="{31DD44DD-AB57-F34F-895B-A1F9054AEB05}" srcOrd="2" destOrd="0" parTransId="{CF6E0AA2-8A8C-324D-ADDC-31F715F3BBCD}" sibTransId="{81389B5D-7122-F444-A31E-B3CA60F4753A}"/>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smtClean="0"/>
            <a:t>Modern UNIX systems support </a:t>
          </a:r>
          <a:r>
            <a:rPr lang="en-US" b="1" dirty="0" err="1" smtClean="0"/>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smtClean="0"/>
            <a:t>FreeBSD</a:t>
          </a:r>
          <a:endParaRPr lang="en-US" b="1" dirty="0"/>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smtClean="0"/>
            <a:t>Setfacl</a:t>
          </a:r>
          <a:r>
            <a:rPr lang="en-US" dirty="0" smtClean="0"/>
            <a:t> command assigns a list of UNIX user IDs and groups</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Any number of users and groups can be associated with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smtClean="0"/>
            <a:t>Read, write, execute protection bits</a:t>
          </a:r>
          <a:endParaRPr lang="en-US" dirty="0"/>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smtClean="0"/>
            <a:t>A file does not need to have an ACL</a:t>
          </a:r>
          <a:endParaRPr lang="en-US" dirty="0"/>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smtClean="0"/>
            <a:t>Includes an additional protection bit that indicates whether the file has an extended ACL</a:t>
          </a:r>
          <a:endParaRPr lang="en-US" dirty="0"/>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smtClean="0"/>
            <a:t>When a process requests access to a file system object two steps are performed:</a:t>
          </a:r>
          <a:endParaRPr lang="en-US" b="1"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t>
        <a:bodyPr/>
        <a:lstStyle/>
        <a:p>
          <a:endParaRPr lang="en-US"/>
        </a:p>
      </dgm:t>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t>
        <a:bodyPr/>
        <a:lstStyle/>
        <a:p>
          <a:endParaRPr lang="en-US"/>
        </a:p>
      </dgm:t>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t>
        <a:bodyPr/>
        <a:lstStyle/>
        <a:p>
          <a:endParaRPr lang="en-US"/>
        </a:p>
      </dgm:t>
    </dgm:pt>
  </dgm:ptLst>
  <dgm:cxnLst>
    <dgm:cxn modelId="{42828237-F638-7A4B-A235-854017D35C7E}" type="presOf" srcId="{32F3CA54-D207-B14F-80A6-BBF55E7BC033}" destId="{B88CC433-0881-634A-AA9A-659135A40B39}" srcOrd="0" destOrd="0"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A6CA36A0-7328-B44E-8CA7-56BDC70AD1B0}" srcId="{CF837BB7-B71E-2542-8F7F-98186D12E763}" destId="{748F080D-E671-2D40-B4CD-0B9A0D486246}" srcOrd="3" destOrd="0" parTransId="{B2B02F87-CA84-4849-A519-E7CBB697F5AC}" sibTransId="{70354B0B-F31B-A149-B8AD-6D60AF5914CD}"/>
    <dgm:cxn modelId="{D41BCDF1-6788-AC46-9943-5FB75F2DF34F}" srcId="{CF837BB7-B71E-2542-8F7F-98186D12E763}" destId="{06F6E4E6-2E1D-A44A-98E9-84459814A013}" srcOrd="1" destOrd="0" parTransId="{C9BEAC7B-CDDD-CA43-9AB0-66FD25C534DA}" sibTransId="{E0449BD6-59AB-6C4D-99E7-A953B14BA1AB}"/>
    <dgm:cxn modelId="{9B0B2140-5865-9945-B7D8-A6D7D8B5D75C}" type="presOf" srcId="{CF837BB7-B71E-2542-8F7F-98186D12E763}" destId="{ABD2E261-9027-6A43-A8FE-4FC50430A012}" srcOrd="0" destOrd="0" presId="urn:microsoft.com/office/officeart/2005/8/layout/vList2"/>
    <dgm:cxn modelId="{A8B936F7-A8E6-1F42-AB00-C8B62BE02DB0}" type="presOf" srcId="{748F080D-E671-2D40-B4CD-0B9A0D486246}" destId="{B88CC433-0881-634A-AA9A-659135A40B39}" srcOrd="0" destOrd="3" presId="urn:microsoft.com/office/officeart/2005/8/layout/vList2"/>
    <dgm:cxn modelId="{41DFF279-0153-124D-ACE5-3668C66C695A}" srcId="{81E5FFD9-47B9-1F4D-94CE-A7753E866373}" destId="{F0709B24-1B04-EF40-B74A-9FAB8CC7C092}" srcOrd="0" destOrd="0" parTransId="{9F1E9D52-3D64-BD44-9CBC-81A119F808C6}" sibTransId="{36A5FEA2-372F-924F-82D5-7F4103370CB2}"/>
    <dgm:cxn modelId="{C58596EC-CE23-B848-962C-6F306AFE7E85}" type="presOf" srcId="{F1AAFC34-5C12-7547-AD77-54E9716EDF97}" destId="{FB627356-6C29-724F-B025-718264648997}"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E26F0107-895D-ED43-AB6C-0CE19DE134FE}" type="presOf" srcId="{0B6F0136-6879-DD40-BC04-478CE38B6E12}" destId="{39853B5A-0C92-9142-8604-22E5981B1D23}"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646250A0-2A20-F149-A225-545ADF92B5CF}" type="presOf" srcId="{76F677F3-7D72-104F-901B-918C8E531BA1}" destId="{22DFABAC-42CB-FE40-A6F9-E9081E178E91}" srcOrd="0" destOrd="1" presId="urn:microsoft.com/office/officeart/2005/8/layout/vList2"/>
    <dgm:cxn modelId="{96F665E2-E01D-3E4C-B89E-236AAE5FDDBF}" type="presOf" srcId="{A66E6216-AAA4-A649-8398-0E974B96B2D5}" destId="{B88CC433-0881-634A-AA9A-659135A40B39}" srcOrd="0" destOrd="4"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07FD1ED1-2A1C-3B44-A577-5D01A35510EF}" srcId="{81E5FFD9-47B9-1F4D-94CE-A7753E866373}" destId="{F1AAFC34-5C12-7547-AD77-54E9716EDF97}" srcOrd="2" destOrd="0" parTransId="{214AFB54-F1C5-B14F-8696-6835531239A2}" sibTransId="{67420535-1BE6-F74D-B2EC-4BF8C05D04A2}"/>
    <dgm:cxn modelId="{52A2480E-CF5A-624F-92A4-CF303B96A77D}" srcId="{CF837BB7-B71E-2542-8F7F-98186D12E763}" destId="{32F3CA54-D207-B14F-80A6-BBF55E7BC033}" srcOrd="0" destOrd="0" parTransId="{E0BA7D61-89E0-0946-B551-78E8BE9C912A}" sibTransId="{AB674D37-1B6A-6144-8D81-7FD81672AA92}"/>
    <dgm:cxn modelId="{6EDDC883-BF20-E346-8B26-4DDDE0009483}" type="presOf" srcId="{81E5FFD9-47B9-1F4D-94CE-A7753E866373}" destId="{233DCDE8-2668-FD44-A044-286FCE4F66D2}" srcOrd="0" destOrd="0" presId="urn:microsoft.com/office/officeart/2005/8/layout/vList2"/>
    <dgm:cxn modelId="{E5B45926-3FCA-AF4B-8CD3-CAD641D42FBE}" type="presOf" srcId="{1262DD8D-9C20-8641-BBA0-D6C0CBE19BB8}" destId="{22DFABAC-42CB-FE40-A6F9-E9081E178E91}" srcOrd="0" destOrd="0" presId="urn:microsoft.com/office/officeart/2005/8/layout/vList2"/>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1320DF7C-EFDF-D840-A43A-373C322D976D}" srcId="{CF837BB7-B71E-2542-8F7F-98186D12E763}" destId="{A66E6216-AAA4-A649-8398-0E974B96B2D5}" srcOrd="4" destOrd="0" parTransId="{DAAC81E7-7C0D-A34E-A186-B0FD88297680}" sibTransId="{75265B11-3B98-644B-883E-27BDB3429B11}"/>
    <dgm:cxn modelId="{027008E4-1EC5-A244-A199-CBED74E91318}" type="presOf" srcId="{06F6E4E6-2E1D-A44A-98E9-84459814A013}" destId="{B88CC433-0881-634A-AA9A-659135A40B39}" srcOrd="0" destOrd="1"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smtClean="0">
              <a:solidFill>
                <a:schemeClr val="tx1"/>
              </a:solidFill>
            </a:rPr>
            <a:t>Mutually exclusive roles</a:t>
          </a:r>
          <a:endParaRPr lang="en-US" sz="1800" b="0" dirty="0">
            <a:solidFill>
              <a:schemeClr val="tx1"/>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smtClean="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smtClean="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smtClean="0">
              <a:latin typeface="+mj-lt"/>
            </a:rPr>
            <a:t>Dictates that a user can only be assigned to a particular role if it is already assigned to some other specified role</a:t>
          </a:r>
          <a:endParaRPr lang="en-US" b="0"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A6C74002-18AB-6A4F-820C-AA08092503A1}" type="presOf" srcId="{80F96D22-4E7E-3341-A7D8-B487468A9175}" destId="{B3DA0312-6C14-794F-9450-42306B982A54}" srcOrd="0" destOrd="1"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49CE8D12-7A4C-334C-B86D-9F9BBD34322A}" srcId="{0F904322-39EC-6042-9F9D-01A70AD35C61}" destId="{C0509ACD-9986-9049-ADCB-547C11F91FBE}" srcOrd="1" destOrd="0" parTransId="{E379AEC4-4AAC-D743-8673-0B767F06A143}" sibTransId="{542E846E-AB1F-3B44-B3FE-741187EBBAB5}"/>
    <dgm:cxn modelId="{2685A1D3-CDF2-434E-9950-1B5EF2A560A3}" type="presOf" srcId="{823A41DA-598C-B741-82AA-2ABD13A8CFDB}" destId="{3CA83575-2825-064D-9714-91CB3865778F}" srcOrd="0" destOrd="0" presId="urn:microsoft.com/office/officeart/2005/8/layout/hList1"/>
    <dgm:cxn modelId="{DBC68239-FC45-9947-9747-91D6CAD5FC8C}" type="presOf" srcId="{0F904322-39EC-6042-9F9D-01A70AD35C61}" destId="{EDF5F04F-B34B-A74A-8353-72114DD4C7D6}"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59D10ACE-E807-3D41-8F32-553756812D51}" type="presOf" srcId="{A35755F7-C086-624F-A232-56FBBCBC1040}" destId="{E058C3CE-5347-004C-9E78-C1CAA6CCCCF7}"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98F54B1A-199D-C241-921C-6F76A0A4F4BE}" srcId="{66F9BAB8-8F0B-7641-96F0-8BF3668DC9F9}" destId="{80F96D22-4E7E-3341-A7D8-B487468A9175}" srcOrd="1" destOrd="0" parTransId="{D5B9D770-FF28-F94C-898F-E01487A668D3}" sibTransId="{E7868F60-A5B8-3146-81A6-6D8A0DF95A2D}"/>
    <dgm:cxn modelId="{49857DF6-CD27-424C-9835-A1F61F2E5D13}" type="presOf" srcId="{A15B77F0-62BA-3C4B-A5FB-EFD8E47D2F74}" destId="{B3DA0312-6C14-794F-9450-42306B982A54}" srcOrd="0" destOrd="0" presId="urn:microsoft.com/office/officeart/2005/8/layout/hList1"/>
    <dgm:cxn modelId="{04E48F82-E70D-2E47-8F4E-80E7B46EA2D6}" srcId="{0F904322-39EC-6042-9F9D-01A70AD35C61}" destId="{AF09F7CA-85BE-1347-BF0F-003075D836F4}" srcOrd="2" destOrd="0" parTransId="{466F1949-9272-E24A-96DC-1F7131F2635E}" sibTransId="{8C856208-87AD-4B49-8EED-0AE756830871}"/>
    <dgm:cxn modelId="{83C4E248-1AE0-0F44-BF68-361BBB754082}" srcId="{66F9BAB8-8F0B-7641-96F0-8BF3668DC9F9}" destId="{A15B77F0-62BA-3C4B-A5FB-EFD8E47D2F74}" srcOrd="0" destOrd="0" parTransId="{58A01062-36FA-574B-A934-B24773714BF5}" sibTransId="{28B41BB9-15FB-844A-B134-E60F10923B79}"/>
    <dgm:cxn modelId="{16D0FD83-A774-3D46-8E44-90AF9F838E75}" type="presOf" srcId="{AF09F7CA-85BE-1347-BF0F-003075D836F4}" destId="{EC74B479-C31F-244B-B181-62591C6D9078}" srcOrd="0" destOrd="0" presId="urn:microsoft.com/office/officeart/2005/8/layout/hList1"/>
    <dgm:cxn modelId="{16C0B1A4-ADB3-7B40-8368-47E363A68FC1}" type="presOf" srcId="{C0509ACD-9986-9049-ADCB-547C11F91FBE}" destId="{B4833B63-7C23-0748-AB00-48522DF48DC1}" srcOrd="0" destOrd="0" presId="urn:microsoft.com/office/officeart/2005/8/layout/hList1"/>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smtClean="0"/>
            <a:t>Can define authorizations that express conditions on properties of both the resource and the subject</a:t>
          </a:r>
          <a:endParaRPr lang="en-US" b="0"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smtClean="0"/>
            <a:t>Strength is its flexibility and expressive power</a:t>
          </a:r>
          <a:endParaRPr lang="en-US" b="0"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smtClean="0"/>
            <a:t>Main obstacle to its adoption in real systems has been concern about the performance impact of evaluating predicates on both resource and user properties for each access</a:t>
          </a:r>
          <a:endParaRPr lang="en-US" b="0"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smtClean="0"/>
            <a:t>Web services have been pioneering technologies through the introduction of the </a:t>
          </a:r>
          <a:r>
            <a:rPr lang="en-US" b="0" dirty="0" err="1" smtClean="0"/>
            <a:t>eXtensible</a:t>
          </a:r>
          <a:r>
            <a:rPr lang="en-US" b="0" dirty="0" smtClean="0"/>
            <a:t> Access Control Markup Language (XAMCL)</a:t>
          </a:r>
          <a:endParaRPr lang="en-US" b="0"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smtClean="0"/>
            <a:t>There is considerable interest in applying the model to cloud services</a:t>
          </a:r>
          <a:endParaRPr lang="en-US" b="0"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9A97CEEE-EFC0-C541-9852-DBB882C374D3}" type="presOf" srcId="{485D1C91-6B73-D64A-B23E-04566BC3748A}" destId="{47B96F38-26FC-BE41-A500-F5EB450121D8}"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94FDF1FA-64C1-7740-A047-F289C0C42B9A}" srcId="{485D1C91-6B73-D64A-B23E-04566BC3748A}" destId="{BB8A0D74-3C63-CF49-B3C5-FA471A6D594F}" srcOrd="0" destOrd="0" parTransId="{E64197CB-B392-C549-91F2-68AEFB5E867E}" sibTransId="{8B3DFF98-38C6-D84C-964E-A1699ED1BD33}"/>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5EDB3044-B21B-DE46-9842-9EEC413F3E97}" type="presOf" srcId="{E10A8ADF-E3D7-DC4C-8004-5E13179118FF}" destId="{86BAC080-CAC7-334F-A47F-247284CF062D}"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smtClean="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smtClean="0">
              <a:latin typeface="+mj-lt"/>
              <a:cs typeface="Palatino Linotype (Body)"/>
            </a:rPr>
            <a:t>An object (or resource) is a passive information system-related entity 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smtClean="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smtClean="0">
              <a:latin typeface="+mj-lt"/>
            </a:rPr>
            <a:t>These attributes have so far been largely ignored in most access control policies</a:t>
          </a:r>
          <a:endParaRPr lang="en-US" b="0" dirty="0">
            <a:latin typeface="+mj-lt"/>
          </a:endParaRP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A5EB0631-12F6-B046-A1FD-D049E23B08F9}" type="presOf" srcId="{B451C9AF-C216-314E-9130-023EBF74715D}" destId="{36E5E7F1-34B4-4049-B517-21AD2FD3CAD9}" srcOrd="0" destOrd="0"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7CD39D4D-F9F2-D04E-8F85-9A74284D447A}" type="presOf" srcId="{611A172E-E398-094F-A51F-31DA7A8EEFC6}" destId="{5C9C9464-D886-F54D-81C1-ACA0089E829B}" srcOrd="0" destOrd="1"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8972381E-2710-5B4A-B001-F235D86D8D71}" srcId="{36BE4108-004A-B644-A402-E171986A3799}" destId="{611A172E-E398-094F-A51F-31DA7A8EEFC6}" srcOrd="1" destOrd="0" parTransId="{8416C1CB-B8F7-6141-B419-B5E73318F6D1}" sibTransId="{41DCC98F-1D61-4C44-A63F-904E93B0D19A}"/>
    <dgm:cxn modelId="{D8C7E0E5-2C9C-D647-99E2-B110A2E0864F}" srcId="{6897BF8E-6C2F-B641-BF47-07721A47AA7E}" destId="{B451C9AF-C216-314E-9130-023EBF74715D}" srcOrd="0" destOrd="0" parTransId="{F6F7C3A5-159E-BE49-8EEE-12C8FEBC5D02}" sibTransId="{EE0976A0-4120-1949-9EE7-A90EB60764AD}"/>
    <dgm:cxn modelId="{F6E1AEB7-4F1F-D145-A460-600648DB249D}" type="presOf" srcId="{73896295-24CF-8049-8D8E-121472B8EC15}" destId="{6D536E0F-208B-814D-8E8F-710E7FDA3193}" srcOrd="0" destOrd="1" presId="urn:microsoft.com/office/officeart/2005/8/layout/chevron1"/>
    <dgm:cxn modelId="{D1391883-5F9D-1144-AC76-4412BF8879EB}" srcId="{6897BF8E-6C2F-B641-BF47-07721A47AA7E}" destId="{EE1B317C-96B1-624D-8F2C-25C21E7DB666}" srcOrd="1" destOrd="0" parTransId="{032D46E8-911D-C146-8115-B08BAC064467}" sibTransId="{DA65E483-46D0-E84E-8BA1-B5BEB19B16A0}"/>
    <dgm:cxn modelId="{74A36D27-B2FC-2740-99B2-50D198258AE1}" srcId="{E655676A-4332-534B-9DAD-FF2689493212}" destId="{73896295-24CF-8049-8D8E-121472B8EC15}" srcOrd="1" destOrd="0" parTransId="{7B87A6C4-07FF-D744-A1F5-73BBF7F785F4}" sibTransId="{D8785D47-9238-E74A-9868-E1C6F1D2E47C}"/>
    <dgm:cxn modelId="{0DD8E2B9-F1C4-834E-B77D-C7367CF28D23}" type="presOf" srcId="{EE1B317C-96B1-624D-8F2C-25C21E7DB666}" destId="{36E5E7F1-34B4-4049-B517-21AD2FD3CAD9}" srcOrd="0" destOrd="1" presId="urn:microsoft.com/office/officeart/2005/8/layout/chevron1"/>
    <dgm:cxn modelId="{625E1A33-DA74-C54B-90C3-1DD8C4B54259}" type="presOf" srcId="{E655676A-4332-534B-9DAD-FF2689493212}" destId="{321A3381-433B-CE45-9F2A-F37F91C887F4}" srcOrd="0" destOrd="0"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1AE66826-40E2-F54C-BBE3-84A4D360BEBA}" type="presOf" srcId="{36BE4108-004A-B644-A402-E171986A3799}" destId="{9D77E78E-02AA-FD40-B2D6-2C660715F549}" srcOrd="0" destOrd="0" presId="urn:microsoft.com/office/officeart/2005/8/layout/chevron1"/>
    <dgm:cxn modelId="{E2D1AEE4-FC28-324E-8109-58F800E50D3C}" type="presOf" srcId="{0E5C6F4C-0BE0-474B-99BC-5436AAEEC2E8}" destId="{5C9C9464-D886-F54D-81C1-ACA0089E829B}" srcOrd="0" destOrd="0" presId="urn:microsoft.com/office/officeart/2005/8/layout/chevron1"/>
    <dgm:cxn modelId="{0D37D985-A79E-0947-A6D5-BDF449074239}" type="presOf" srcId="{6897BF8E-6C2F-B641-BF47-07721A47AA7E}" destId="{F404E2DB-56BA-4743-8145-F722FEBF52A5}" srcOrd="0" destOrd="0" presId="urn:microsoft.com/office/officeart/2005/8/layout/chevron1"/>
    <dgm:cxn modelId="{B0E04375-384F-334C-9722-F4DD22A8A8A1}" type="presOf" srcId="{416C4F13-053A-284B-9FDF-CE3E60E126BD}" destId="{2B893332-CC31-AD47-A87E-68D6D2786DE1}"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66E8BDD4-94A0-CD4E-9579-91E4BB59DC3E}" srcId="{36BE4108-004A-B644-A402-E171986A3799}" destId="{B1BCFFD0-E15F-334B-9912-90BD8162DC0C}" srcOrd="2" destOrd="0" parTransId="{4752109A-5C5C-F54B-9D96-89986F103046}" sibTransId="{CCB432BE-3440-4546-BB06-1B256CB6F92D}"/>
    <dgm:cxn modelId="{478A1533-BC27-1B47-84BB-3B789C21BE59}" type="presOf" srcId="{7CD3F8EC-6D5D-DC48-88CD-56515931E5A5}" destId="{6D536E0F-208B-814D-8E8F-710E7FDA3193}" srcOrd="0" destOrd="0" presId="urn:microsoft.com/office/officeart/2005/8/layout/chevron1"/>
    <dgm:cxn modelId="{B0D8464D-2EF5-304B-AD3E-648167E5AAC3}" type="presOf" srcId="{B1BCFFD0-E15F-334B-9912-90BD8162DC0C}" destId="{5C9C9464-D886-F54D-81C1-ACA0089E829B}" srcOrd="0" destOrd="2" presId="urn:microsoft.com/office/officeart/2005/8/layout/chevron1"/>
    <dgm:cxn modelId="{C791061E-7E49-5A40-831B-00CB18418DFB}" srcId="{416C4F13-053A-284B-9FDF-CE3E60E126BD}" destId="{36BE4108-004A-B644-A402-E171986A3799}" srcOrd="1" destOrd="0" parTransId="{9356FAC8-E20F-3445-8C1D-7A619E99CBBB}" sibTransId="{1965F033-108C-2444-9A02-528A40BF64B7}"/>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smtClean="0">
              <a:solidFill>
                <a:schemeClr val="bg1"/>
              </a:solidFill>
            </a:rPr>
            <a:t>Distinguishable because it controls access to objects by evaluating rules against the attributes of entities, operations, and the environment relevant to a request</a:t>
          </a:r>
          <a:endParaRPr lang="en-US" b="1" dirty="0">
            <a:solidFill>
              <a:schemeClr val="bg1"/>
            </a:solidFill>
          </a:endParaRP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b="1" dirty="0">
            <a:solidFill>
              <a:schemeClr val="bg1"/>
            </a:solidFill>
          </a:endParaRP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smtClean="0">
              <a:solidFill>
                <a:schemeClr val="bg1"/>
              </a:solidFill>
            </a:rPr>
            <a:t>Systems are capable of enforcing DAC, RBAC, and MAC concepts</a:t>
          </a:r>
          <a:endParaRPr lang="en-US" b="1" dirty="0">
            <a:solidFill>
              <a:schemeClr val="bg1"/>
            </a:solidFill>
          </a:endParaRP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smtClean="0">
              <a:solidFill>
                <a:schemeClr val="bg1"/>
              </a:solidFill>
            </a:rPr>
            <a:t>Allows an unlimited number of attributes to be combined to satisfy any access control rule</a:t>
          </a:r>
          <a:endParaRPr lang="en-US" b="1" dirty="0">
            <a:solidFill>
              <a:schemeClr val="bg1"/>
            </a:solidFill>
          </a:endParaRP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2A9610D9-9367-B84E-B999-F809F0CCD460}" type="presOf" srcId="{2EA64861-9F11-464C-8527-5E644DE015DB}" destId="{DBAF79EF-AA51-0B47-9482-3F33F69DF262}"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5FFD1A79-8848-554C-80C0-C8343CB76CE8}" type="presOf" srcId="{29C8599A-9DAE-6347-9272-B9E56CA0103F}" destId="{F75D84C9-B96E-524B-908B-280859373854}" srcOrd="0" destOrd="0" presId="urn:microsoft.com/office/officeart/2005/8/layout/matrix3"/>
    <dgm:cxn modelId="{87ABD7AC-53D0-F64B-9DDC-C4F633647C60}" srcId="{2EA64861-9F11-464C-8527-5E644DE015DB}" destId="{BE11142B-2662-B24B-ACA3-70FF8C9AC3AD}" srcOrd="2" destOrd="0" parTransId="{9F45823F-30CE-9541-ADBC-92FCB189A749}" sibTransId="{AAFB64B5-007B-4440-8C42-21AD70E59526}"/>
    <dgm:cxn modelId="{A6521506-EDC5-1648-9811-FC5FC04084B8}" type="presOf" srcId="{459B97A6-1201-1A45-A3A2-8C9C1F04062A}" destId="{AC9C7A50-8C9C-4E47-A520-28266EEB0EA3}"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36EC973F-D70D-7642-A465-F45C5571E20C}" type="presOf" srcId="{BE11142B-2662-B24B-ACA3-70FF8C9AC3AD}" destId="{C23FB787-089E-1A45-A872-4BE881186789}" srcOrd="0" destOrd="0" presId="urn:microsoft.com/office/officeart/2005/8/layout/matrix3"/>
    <dgm:cxn modelId="{C6494A3E-BCFF-5940-8822-8B42E6EA0892}" type="presOf" srcId="{B0D043C5-2E53-F44F-B1E2-D217CE2EC5CB}" destId="{FC7BC191-5A0D-5C42-9891-7575B93DE362}"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smtClean="0"/>
            <a:t>A policy is a set of rules and relationships that govern allowable behavior within an organization, based on the privileges of subjects and how resources or objects are to be protected under which environment conditions</a:t>
          </a:r>
          <a:endParaRPr lang="en-US"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smtClean="0"/>
            <a:t>Typically written from the perspective of the object that needs protecting and the privileges available to subjects</a:t>
          </a:r>
          <a:endParaRPr lang="en-US"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smtClean="0"/>
        </a:p>
        <a:p>
          <a:pPr rtl="0"/>
          <a:r>
            <a:rPr lang="en-US" dirty="0" smtClean="0"/>
            <a:t>Privileges represent the authorized behavior of a subject and are defined by an authority and embodied in a policy</a:t>
          </a:r>
          <a:endParaRPr lang="en-US" dirty="0"/>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smtClean="0"/>
            <a:t>Other terms commonly used instead of privileges are: rights, authorizations, and entitlements</a:t>
          </a:r>
          <a:endParaRPr lang="en-US" dirty="0"/>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t>
        <a:bodyPr/>
        <a:lstStyle/>
        <a:p>
          <a:endParaRPr lang="en-US"/>
        </a:p>
      </dgm:t>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t>
        <a:bodyPr/>
        <a:lstStyle/>
        <a:p>
          <a:endParaRPr lang="en-US"/>
        </a:p>
      </dgm:t>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t>
        <a:bodyPr/>
        <a:lstStyle/>
        <a:p>
          <a:endParaRPr lang="en-US"/>
        </a:p>
      </dgm:t>
    </dgm:pt>
  </dgm:ptLst>
  <dgm:cxnLst>
    <dgm:cxn modelId="{ADAD1579-4985-8146-8C8A-B435AED8AB24}" srcId="{51160165-6403-1842-A6F3-FF5EAF57242A}" destId="{7473A915-7FCB-3D40-9650-7E3FA4614033}" srcOrd="1" destOrd="0" parTransId="{971CF8CF-4D5B-F94E-AE86-DC1E63C8D4E3}" sibTransId="{ABA631CC-2A6E-0348-BB4E-CE4A57A76A0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EB1BBB07-9E03-EF4E-9F2F-A6791E9F83C5}" srcId="{7473A915-7FCB-3D40-9650-7E3FA4614033}" destId="{8205E9BB-15D2-E24B-A211-21DA18392876}" srcOrd="0" destOrd="0" parTransId="{AB654431-58E3-124B-BA3D-C34F339B94A9}" sibTransId="{2A2F5F04-FABF-4645-A376-6893E3C94A0B}"/>
    <dgm:cxn modelId="{21059F6C-A44E-414D-8C1F-A9642268E6FE}" type="presOf" srcId="{51160165-6403-1842-A6F3-FF5EAF57242A}" destId="{D2511AE4-BFE2-8744-906F-66A587927B0C}"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5A19882B-3B05-5A4F-85FC-4D9DA6128FC6}" type="presOf" srcId="{7473A915-7FCB-3D40-9650-7E3FA4614033}" destId="{505408DD-99B0-4241-BF1A-67E390C441AB}" srcOrd="0" destOrd="0" presId="urn:microsoft.com/office/officeart/2005/8/layout/target2"/>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09CC00E-FE25-9644-A666-0CD149EAD4D1}">
      <dgm:prSet/>
      <dgm:spPr>
        <a:ln>
          <a:solidFill>
            <a:schemeClr val="accent3">
              <a:lumMod val="75000"/>
            </a:schemeClr>
          </a:solidFill>
        </a:ln>
      </dgm:spPr>
      <dgm:t>
        <a:bodyPr/>
        <a:lstStyle/>
        <a:p>
          <a:pPr rtl="0"/>
          <a:r>
            <a:rPr lang="en-US" b="1" dirty="0" smtClean="0"/>
            <a:t>Concerned with assigning attributes to a digital identity and connecting that digital identity to an individual or NPE</a:t>
          </a:r>
          <a:endParaRPr lang="en-US" b="1" dirty="0"/>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a:ln>
          <a:solidFill>
            <a:schemeClr val="accent3">
              <a:lumMod val="75000"/>
            </a:schemeClr>
          </a:solidFill>
        </a:ln>
      </dgm:spPr>
      <dgm:t>
        <a:bodyPr/>
        <a:lstStyle/>
        <a:p>
          <a:pPr rtl="0"/>
          <a:r>
            <a:rPr lang="en-US" b="1" dirty="0" smtClean="0"/>
            <a:t>Goal is to establish a trustworthy digital identity that is independent of a specific application or context</a:t>
          </a:r>
          <a:endParaRPr lang="en-US" b="1" dirty="0"/>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a:ln>
          <a:solidFill>
            <a:schemeClr val="accent4">
              <a:lumMod val="75000"/>
            </a:schemeClr>
          </a:solidFill>
        </a:ln>
      </dgm:spPr>
      <dgm:t>
        <a:bodyPr/>
        <a:lstStyle/>
        <a:p>
          <a:pPr rtl="0"/>
          <a:r>
            <a:rPr lang="en-US" b="1" dirty="0" smtClean="0"/>
            <a:t>Most common approach to access control for applications and programs is to create a digital representation of an identity for the specific use of the application or program</a:t>
          </a:r>
          <a:endParaRPr lang="en-US" b="1" dirty="0"/>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a:ln>
          <a:solidFill>
            <a:schemeClr val="accent5">
              <a:lumMod val="75000"/>
            </a:schemeClr>
          </a:solidFill>
        </a:ln>
      </dgm:spPr>
      <dgm:t>
        <a:bodyPr/>
        <a:lstStyle/>
        <a:p>
          <a:pPr rtl="0"/>
          <a:r>
            <a:rPr lang="en-US" b="1" dirty="0" smtClean="0"/>
            <a:t>Maintenance and protection of the identity itself is  treated as secondary to the mission associated with the application</a:t>
          </a:r>
          <a:endParaRPr lang="en-US" b="1" dirty="0"/>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a:ln>
          <a:solidFill>
            <a:schemeClr val="accent6">
              <a:lumMod val="75000"/>
            </a:schemeClr>
          </a:solidFill>
        </a:ln>
      </dgm:spPr>
      <dgm:t>
        <a:bodyPr/>
        <a:lstStyle/>
        <a:p>
          <a:pPr rtl="0"/>
          <a:r>
            <a:rPr lang="en-US" b="1" dirty="0" smtClean="0">
              <a:solidFill>
                <a:schemeClr val="bg1"/>
              </a:solidFill>
            </a:rPr>
            <a:t>Final element is lifecycle management which includes:</a:t>
          </a:r>
          <a:endParaRPr lang="en-US" b="1" dirty="0">
            <a:solidFill>
              <a:schemeClr val="bg1"/>
            </a:solidFill>
          </a:endParaRPr>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b="1" dirty="0" smtClean="0">
              <a:solidFill>
                <a:schemeClr val="bg1"/>
              </a:solidFill>
            </a:rPr>
            <a:t>Mechanisms, policies, and procedures for protecting personal identity information</a:t>
          </a:r>
          <a:endParaRPr lang="en-US" b="1" dirty="0">
            <a:solidFill>
              <a:schemeClr val="bg1"/>
            </a:solidFill>
          </a:endParaRPr>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b="1" dirty="0" smtClean="0">
              <a:solidFill>
                <a:schemeClr val="bg1"/>
              </a:solidFill>
            </a:rPr>
            <a:t>Controlling access to identity data</a:t>
          </a:r>
          <a:endParaRPr lang="en-US" b="1" dirty="0">
            <a:solidFill>
              <a:schemeClr val="bg1"/>
            </a:solidFill>
          </a:endParaRPr>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b="1" dirty="0" smtClean="0">
              <a:solidFill>
                <a:schemeClr val="bg1"/>
              </a:solidFill>
            </a:rPr>
            <a:t>Techniques for sharing authoritative identity data with applications that need it</a:t>
          </a:r>
          <a:endParaRPr lang="en-US" b="1" dirty="0">
            <a:solidFill>
              <a:schemeClr val="bg1"/>
            </a:solidFill>
          </a:endParaRPr>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b="1" dirty="0" smtClean="0">
              <a:solidFill>
                <a:schemeClr val="bg1"/>
              </a:solidFill>
            </a:rPr>
            <a:t>Revocation of an enterprise identity</a:t>
          </a:r>
          <a:endParaRPr lang="en-US" b="1" dirty="0">
            <a:solidFill>
              <a:schemeClr val="bg1"/>
            </a:solidFill>
          </a:endParaRPr>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t>
        <a:bodyPr/>
        <a:lstStyle/>
        <a:p>
          <a:endParaRPr lang="en-US"/>
        </a:p>
      </dgm:t>
    </dgm:pt>
    <dgm:pt modelId="{EEBB370E-2471-BF4F-8E10-B2A82C416590}" type="pres">
      <dgm:prSet presAssocID="{709CC00E-FE25-9644-A666-0CD149EAD4D1}" presName="circle1" presStyleLbl="node1" presStyleIdx="0" presStyleCnt="5"/>
      <dgm:spPr>
        <a:solidFill>
          <a:schemeClr val="accent3">
            <a:lumMod val="75000"/>
          </a:schemeClr>
        </a:solidFill>
      </dgm:spPr>
      <dgm:t>
        <a:bodyPr/>
        <a:lstStyle/>
        <a:p>
          <a:endParaRPr lang="en-US"/>
        </a:p>
      </dgm:t>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t>
        <a:bodyPr/>
        <a:lstStyle/>
        <a:p>
          <a:endParaRPr lang="en-US"/>
        </a:p>
      </dgm:t>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75000"/>
          </a:schemeClr>
        </a:solidFill>
      </dgm:spPr>
      <dgm:t>
        <a:bodyPr/>
        <a:lstStyle/>
        <a:p>
          <a:endParaRPr lang="en-US"/>
        </a:p>
      </dgm:t>
    </dgm:pt>
    <dgm:pt modelId="{CA871D24-64AF-FB44-B220-32C1E0FA3BDB}" type="pres">
      <dgm:prSet presAssocID="{790A5300-47C7-0941-B3E3-400A8E81B8CB}" presName="rect2" presStyleLbl="alignAcc1" presStyleIdx="1" presStyleCnt="5"/>
      <dgm:spPr/>
      <dgm:t>
        <a:bodyPr/>
        <a:lstStyle/>
        <a:p>
          <a:endParaRPr lang="en-US"/>
        </a:p>
      </dgm:t>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a:solidFill>
          <a:schemeClr val="accent5">
            <a:lumMod val="75000"/>
          </a:schemeClr>
        </a:solidFill>
      </dgm:spPr>
      <dgm:t>
        <a:bodyPr/>
        <a:lstStyle/>
        <a:p>
          <a:endParaRPr lang="en-US"/>
        </a:p>
      </dgm:t>
    </dgm:pt>
    <dgm:pt modelId="{E1667A58-2546-A44E-B567-5DC579EFD80F}" type="pres">
      <dgm:prSet presAssocID="{54A435DD-B234-0F41-94E7-F140A19A6D3A}" presName="rect3" presStyleLbl="alignAcc1" presStyleIdx="2" presStyleCnt="5"/>
      <dgm:spPr/>
      <dgm:t>
        <a:bodyPr/>
        <a:lstStyle/>
        <a:p>
          <a:endParaRPr lang="en-US"/>
        </a:p>
      </dgm:t>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1">
            <a:lumMod val="75000"/>
          </a:schemeClr>
        </a:solidFill>
      </dgm:spPr>
      <dgm:t>
        <a:bodyPr/>
        <a:lstStyle/>
        <a:p>
          <a:endParaRPr lang="en-US"/>
        </a:p>
      </dgm:t>
    </dgm:pt>
    <dgm:pt modelId="{86DC1A71-938B-DD44-A290-13FDF63A3060}" type="pres">
      <dgm:prSet presAssocID="{B228EA59-BAA3-1944-B9AF-67ADBB3B4EC1}" presName="rect4" presStyleLbl="alignAcc1" presStyleIdx="3" presStyleCnt="5"/>
      <dgm:spPr/>
      <dgm:t>
        <a:bodyPr/>
        <a:lstStyle/>
        <a:p>
          <a:endParaRPr lang="en-US"/>
        </a:p>
      </dgm:t>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a:solidFill>
          <a:schemeClr val="accent6">
            <a:lumMod val="75000"/>
          </a:schemeClr>
        </a:solidFill>
      </dgm:spPr>
      <dgm:t>
        <a:bodyPr/>
        <a:lstStyle/>
        <a:p>
          <a:endParaRPr lang="en-US"/>
        </a:p>
      </dgm:t>
    </dgm:pt>
    <dgm:pt modelId="{2FEB8184-45B7-4545-AC83-434F7A3F15F9}" type="pres">
      <dgm:prSet presAssocID="{1EC01207-D8C8-714F-85C1-E31A7901AE43}" presName="rect5" presStyleLbl="alignAcc1" presStyleIdx="4" presStyleCnt="5"/>
      <dgm:spPr/>
      <dgm:t>
        <a:bodyPr/>
        <a:lstStyle/>
        <a:p>
          <a:endParaRPr lang="en-US"/>
        </a:p>
      </dgm:t>
    </dgm:pt>
    <dgm:pt modelId="{00158A6F-EF13-FC43-8882-02760A94ADFB}" type="pres">
      <dgm:prSet presAssocID="{709CC00E-FE25-9644-A666-0CD149EAD4D1}" presName="rect1ParTx" presStyleLbl="alignAcc1" presStyleIdx="4" presStyleCnt="5">
        <dgm:presLayoutVars>
          <dgm:chMax val="1"/>
          <dgm:bulletEnabled val="1"/>
        </dgm:presLayoutVars>
      </dgm:prSet>
      <dgm:spPr/>
      <dgm:t>
        <a:bodyPr/>
        <a:lstStyle/>
        <a:p>
          <a:endParaRPr lang="en-US"/>
        </a:p>
      </dgm:t>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t>
        <a:bodyPr/>
        <a:lstStyle/>
        <a:p>
          <a:endParaRPr lang="en-US"/>
        </a:p>
      </dgm:t>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t>
        <a:bodyPr/>
        <a:lstStyle/>
        <a:p>
          <a:endParaRPr lang="en-US"/>
        </a:p>
      </dgm:t>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t>
        <a:bodyPr/>
        <a:lstStyle/>
        <a:p>
          <a:endParaRPr lang="en-US"/>
        </a:p>
      </dgm:t>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t>
        <a:bodyPr/>
        <a:lstStyle/>
        <a:p>
          <a:endParaRPr lang="en-US"/>
        </a:p>
      </dgm:t>
    </dgm:pt>
    <dgm:pt modelId="{96710D7E-F2C1-A04C-BDE7-E9BA616CEEDB}" type="pres">
      <dgm:prSet presAssocID="{1EC01207-D8C8-714F-85C1-E31A7901AE43}" presName="rect5ChTx" presStyleLbl="alignAcc1" presStyleIdx="4" presStyleCnt="5">
        <dgm:presLayoutVars>
          <dgm:bulletEnabled val="1"/>
        </dgm:presLayoutVars>
      </dgm:prSet>
      <dgm:spPr/>
      <dgm:t>
        <a:bodyPr/>
        <a:lstStyle/>
        <a:p>
          <a:endParaRPr lang="en-US"/>
        </a:p>
      </dgm:t>
    </dgm:pt>
  </dgm:ptLst>
  <dgm:cxnLst>
    <dgm:cxn modelId="{C8B2C3AA-1AB8-B44F-8701-1EED0ACBD649}" type="presOf" srcId="{AA6775E3-AE50-1A4E-BE11-BB02C2D00BBE}" destId="{96710D7E-F2C1-A04C-BDE7-E9BA616CEEDB}" srcOrd="0" destOrd="0" presId="urn:microsoft.com/office/officeart/2005/8/layout/target3"/>
    <dgm:cxn modelId="{956F7CBB-0B82-B34F-9B25-0FA47954E971}" type="presOf" srcId="{790A5300-47C7-0941-B3E3-400A8E81B8CB}" destId="{29150E39-72D6-6449-9605-D75717A3AAEB}" srcOrd="1" destOrd="0" presId="urn:microsoft.com/office/officeart/2005/8/layout/target3"/>
    <dgm:cxn modelId="{8CCCFA7B-4006-5E44-9B94-1C016B44CF4E}" type="presOf" srcId="{537BB5F1-DEA7-F244-8770-76093FB910E1}" destId="{96710D7E-F2C1-A04C-BDE7-E9BA616CEEDB}" srcOrd="0" destOrd="1" presId="urn:microsoft.com/office/officeart/2005/8/layout/target3"/>
    <dgm:cxn modelId="{7D9B0808-0A63-7D41-883D-846DE05F2DC3}" type="presOf" srcId="{B228EA59-BAA3-1944-B9AF-67ADBB3B4EC1}" destId="{300C3A23-8942-3E47-BD4B-B030BF5D6BBD}" srcOrd="1" destOrd="0" presId="urn:microsoft.com/office/officeart/2005/8/layout/target3"/>
    <dgm:cxn modelId="{27159DBA-9992-8148-AB4F-B26C08EC7A6B}" type="presOf" srcId="{1EC01207-D8C8-714F-85C1-E31A7901AE43}" destId="{F063E6BD-095A-A648-8A4F-BDA4392C0B10}" srcOrd="1" destOrd="0" presId="urn:microsoft.com/office/officeart/2005/8/layout/target3"/>
    <dgm:cxn modelId="{2A79CE0C-623C-D548-BCE8-F3BDEFB622A6}" srcId="{23B5BD8F-9B3C-9C48-A60F-6FA46AF3BEAA}" destId="{1EC01207-D8C8-714F-85C1-E31A7901AE43}" srcOrd="4" destOrd="0" parTransId="{8879CE3B-FA03-ED46-8380-B585B27153FA}" sibTransId="{8C294437-E8EB-9348-A606-45E041F02767}"/>
    <dgm:cxn modelId="{59F31036-6425-1540-AA8F-0C1C49966113}" srcId="{23B5BD8F-9B3C-9C48-A60F-6FA46AF3BEAA}" destId="{54A435DD-B234-0F41-94E7-F140A19A6D3A}" srcOrd="2" destOrd="0" parTransId="{3437A95F-AE9C-F249-8AB0-14CE6B167E3E}" sibTransId="{C518A8ED-A656-F648-88FD-9A3D15F34FD5}"/>
    <dgm:cxn modelId="{3A9B0F84-D101-9441-A11C-BF5F73DE643B}" type="presOf" srcId="{709CC00E-FE25-9644-A666-0CD149EAD4D1}" destId="{6E63B1C6-83E2-F54F-9D91-C646D42A8853}" srcOrd="0" destOrd="0" presId="urn:microsoft.com/office/officeart/2005/8/layout/target3"/>
    <dgm:cxn modelId="{B3E1200C-DCD5-184E-9705-54A046265E1E}" type="presOf" srcId="{54A435DD-B234-0F41-94E7-F140A19A6D3A}" destId="{3BB61FBF-E5A1-7D4D-8708-5C1154EA56BB}" srcOrd="1" destOrd="0" presId="urn:microsoft.com/office/officeart/2005/8/layout/target3"/>
    <dgm:cxn modelId="{F2E1F646-BB6D-7C4C-9495-828AB627DDE4}" type="presOf" srcId="{23B5BD8F-9B3C-9C48-A60F-6FA46AF3BEAA}" destId="{D38A63B2-019A-9B40-8ECE-1E0E629FD355}" srcOrd="0" destOrd="0" presId="urn:microsoft.com/office/officeart/2005/8/layout/target3"/>
    <dgm:cxn modelId="{E660917B-A7B1-A847-B88F-F3A6DEAD665D}" type="presOf" srcId="{54A435DD-B234-0F41-94E7-F140A19A6D3A}" destId="{E1667A58-2546-A44E-B567-5DC579EFD80F}" srcOrd="0" destOrd="0" presId="urn:microsoft.com/office/officeart/2005/8/layout/target3"/>
    <dgm:cxn modelId="{44FBD9B2-B9BC-054D-841E-695545C1C4F7}" type="presOf" srcId="{B228EA59-BAA3-1944-B9AF-67ADBB3B4EC1}" destId="{86DC1A71-938B-DD44-A290-13FDF63A3060}" srcOrd="0" destOrd="0" presId="urn:microsoft.com/office/officeart/2005/8/layout/target3"/>
    <dgm:cxn modelId="{7AAF66E1-3D73-284D-A3A7-487E738C7F72}" type="presOf" srcId="{790A5300-47C7-0941-B3E3-400A8E81B8CB}" destId="{CA871D24-64AF-FB44-B220-32C1E0FA3BDB}" srcOrd="0" destOrd="0" presId="urn:microsoft.com/office/officeart/2005/8/layout/target3"/>
    <dgm:cxn modelId="{A9261CEF-73C6-4B45-9E3A-7349CE80B1B2}" srcId="{1EC01207-D8C8-714F-85C1-E31A7901AE43}" destId="{6A3FFF03-CDFB-BE44-A6A2-2751DB7F002A}" srcOrd="2" destOrd="0" parTransId="{6997DBC4-D6E6-814A-840E-010522168867}" sibTransId="{A196775C-4D1D-5841-BC16-C5092EDF22FA}"/>
    <dgm:cxn modelId="{EE23D79D-0DE7-E446-8713-970A783C3ACA}" srcId="{1EC01207-D8C8-714F-85C1-E31A7901AE43}" destId="{537BB5F1-DEA7-F244-8770-76093FB910E1}" srcOrd="1" destOrd="0" parTransId="{59CFAADA-63D7-3D4E-97A1-EBFF46FBCF55}" sibTransId="{88116B50-6330-1A4C-B09E-B13560C4F5D2}"/>
    <dgm:cxn modelId="{3C77C460-5A53-324A-AD47-02E30578A00E}" type="presOf" srcId="{709CC00E-FE25-9644-A666-0CD149EAD4D1}" destId="{00158A6F-EF13-FC43-8882-02760A94ADFB}" srcOrd="1" destOrd="0" presId="urn:microsoft.com/office/officeart/2005/8/layout/target3"/>
    <dgm:cxn modelId="{D95A5AA8-3956-A44E-B490-506258A5593B}" srcId="{23B5BD8F-9B3C-9C48-A60F-6FA46AF3BEAA}" destId="{790A5300-47C7-0941-B3E3-400A8E81B8CB}" srcOrd="1" destOrd="0" parTransId="{4B95ED52-DC99-6944-BB32-588BE2232E00}" sibTransId="{9E4FE684-8A58-E34C-80E9-1A9A388A2886}"/>
    <dgm:cxn modelId="{64213CF7-7338-874B-9A3B-D68EE3DB2884}" type="presOf" srcId="{437821C7-F664-2F47-B51A-0253DD3E2156}" destId="{96710D7E-F2C1-A04C-BDE7-E9BA616CEEDB}" srcOrd="0" destOrd="3" presId="urn:microsoft.com/office/officeart/2005/8/layout/target3"/>
    <dgm:cxn modelId="{41E2D6EE-0A86-824D-A743-C564B4B0C87E}" srcId="{23B5BD8F-9B3C-9C48-A60F-6FA46AF3BEAA}" destId="{709CC00E-FE25-9644-A666-0CD149EAD4D1}" srcOrd="0" destOrd="0" parTransId="{0CE5A425-98EE-B84F-8590-30E7CCE6BDBE}" sibTransId="{E21AEFC1-6933-6F48-8BB7-A3F4AF7267CB}"/>
    <dgm:cxn modelId="{7EA2D930-030C-1641-8FCC-F168919C3A27}" type="presOf" srcId="{6A3FFF03-CDFB-BE44-A6A2-2751DB7F002A}" destId="{96710D7E-F2C1-A04C-BDE7-E9BA616CEEDB}" srcOrd="0" destOrd="2" presId="urn:microsoft.com/office/officeart/2005/8/layout/target3"/>
    <dgm:cxn modelId="{4847A123-AE29-D747-8396-28648E8C44D6}" srcId="{1EC01207-D8C8-714F-85C1-E31A7901AE43}" destId="{AA6775E3-AE50-1A4E-BE11-BB02C2D00BBE}" srcOrd="0" destOrd="0" parTransId="{324F70F5-C5E3-C240-A6B5-1A1627263AEA}" sibTransId="{195B783B-9858-AF4D-8728-EFEB177D48C8}"/>
    <dgm:cxn modelId="{6DD9DCD7-8A4B-6346-8AE7-6DC850A739EE}" srcId="{1EC01207-D8C8-714F-85C1-E31A7901AE43}" destId="{437821C7-F664-2F47-B51A-0253DD3E2156}" srcOrd="3" destOrd="0" parTransId="{F6695049-5FE1-E646-87DF-54C7166BFFDC}" sibTransId="{FE63E553-E234-884D-BFEB-3458A8E69C33}"/>
    <dgm:cxn modelId="{2E89EC69-7ED3-7E4D-8FA9-94EC52E81085}" srcId="{23B5BD8F-9B3C-9C48-A60F-6FA46AF3BEAA}" destId="{B228EA59-BAA3-1944-B9AF-67ADBB3B4EC1}" srcOrd="3" destOrd="0" parTransId="{EEF7684F-60B6-2F48-82EB-1E21D0A7C883}" sibTransId="{C9C2E09C-6899-2C4D-BACB-54356AFE10D3}"/>
    <dgm:cxn modelId="{CF99BDA2-A981-8843-B0F0-D7D73206A7C6}" type="presOf" srcId="{1EC01207-D8C8-714F-85C1-E31A7901AE43}" destId="{2FEB8184-45B7-4545-AC83-434F7A3F15F9}" srcOrd="0" destOrd="0" presId="urn:microsoft.com/office/officeart/2005/8/layout/target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Subject</a:t>
          </a:r>
          <a:endParaRPr lang="en-US" sz="3300" b="1" kern="1200" dirty="0"/>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b="1" kern="1200" dirty="0" smtClean="0">
              <a:latin typeface="+mj-lt"/>
            </a:rPr>
            <a:t>An entity capable of accessing </a:t>
          </a:r>
          <a:r>
            <a:rPr lang="en-US" sz="1100" b="1" kern="1200" dirty="0" smtClean="0">
              <a:latin typeface="+mj-lt"/>
            </a:rPr>
            <a:t>objects</a:t>
          </a:r>
          <a:endParaRPr lang="en-US" sz="1100" b="1" kern="1200" dirty="0">
            <a:latin typeface="+mj-lt"/>
          </a:endParaRP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b="1" kern="1200" dirty="0" smtClean="0">
              <a:latin typeface="+mj-lt"/>
            </a:rPr>
            <a:t>Three classes</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Owner</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Group</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World </a:t>
          </a:r>
          <a:endParaRPr lang="en-US" sz="1200" b="1" kern="1200" dirty="0">
            <a:latin typeface="+mj-lt"/>
          </a:endParaRP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Object</a:t>
          </a:r>
          <a:endParaRPr lang="en-US" sz="3300" b="1" kern="1200" dirty="0"/>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A resource to which access is controlled</a:t>
          </a:r>
          <a:endParaRPr lang="en-US" sz="1100" b="1" kern="1200" dirty="0">
            <a:latin typeface="+mj-lt"/>
          </a:endParaRP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Entity used to contain and/or receive information</a:t>
          </a:r>
          <a:endParaRPr lang="en-US" sz="1100" b="1"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Access right</a:t>
          </a:r>
          <a:endParaRPr lang="en-US" sz="3300" b="1" kern="1200" dirty="0"/>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cs typeface="Palatino Linotype (Body)"/>
            </a:rPr>
            <a:t>Describes the way in which a subject may access an object</a:t>
          </a:r>
          <a:endParaRPr lang="en-US" sz="1100" b="1" kern="1200" dirty="0">
            <a:latin typeface="+mj-lt"/>
            <a:cs typeface="Palatino Linotype (Body)"/>
          </a:endParaRP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88950" rtl="0">
            <a:lnSpc>
              <a:spcPct val="90000"/>
            </a:lnSpc>
            <a:spcBef>
              <a:spcPct val="0"/>
            </a:spcBef>
            <a:spcAft>
              <a:spcPct val="35000"/>
            </a:spcAft>
          </a:pPr>
          <a:r>
            <a:rPr lang="en-US" sz="1100" b="1" kern="1200" dirty="0" smtClean="0">
              <a:latin typeface="+mj-lt"/>
              <a:cs typeface="Palatino Linotype (Body)"/>
            </a:rPr>
            <a:t>Could include:</a:t>
          </a:r>
          <a:endParaRPr lang="en-US" sz="11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Read</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Write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Execute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Delete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Create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rPr>
            <a:t>Search </a:t>
          </a:r>
          <a:endParaRPr lang="en-US" sz="900" b="1" kern="1200" dirty="0">
            <a:latin typeface="+mj-lt"/>
          </a:endParaRPr>
        </a:p>
      </dsp:txBody>
      <dsp:txXfrm>
        <a:off x="6382428" y="3328220"/>
        <a:ext cx="1811742" cy="1106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489AB-F9B1-3B46-9241-7EA318B976FD}">
      <dsp:nvSpPr>
        <dsp:cNvPr id="0" name=""/>
        <dsp:cNvSpPr/>
      </dsp:nvSpPr>
      <dsp:spPr>
        <a:xfrm>
          <a:off x="1214644" y="2566"/>
          <a:ext cx="2710426" cy="67760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The management of the life cycle of the credential</a:t>
          </a:r>
          <a:endParaRPr lang="en-US" sz="1800" kern="1200" dirty="0"/>
        </a:p>
      </dsp:txBody>
      <dsp:txXfrm>
        <a:off x="1234490" y="22412"/>
        <a:ext cx="2670734" cy="637914"/>
      </dsp:txXfrm>
    </dsp:sp>
    <dsp:sp modelId="{B8258545-6CC3-2042-A803-0508A8A64AA5}">
      <dsp:nvSpPr>
        <dsp:cNvPr id="0" name=""/>
        <dsp:cNvSpPr/>
      </dsp:nvSpPr>
      <dsp:spPr>
        <a:xfrm rot="5400000">
          <a:off x="2510566" y="739463"/>
          <a:ext cx="118581" cy="118581"/>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7E040-4059-A648-BB4E-3718E2865A7E}">
      <dsp:nvSpPr>
        <dsp:cNvPr id="0" name=""/>
        <dsp:cNvSpPr/>
      </dsp:nvSpPr>
      <dsp:spPr>
        <a:xfrm>
          <a:off x="1214644" y="917335"/>
          <a:ext cx="2710426" cy="677606"/>
        </a:xfrm>
        <a:prstGeom prst="roundRect">
          <a:avLst>
            <a:gd name="adj" fmla="val 10000"/>
          </a:avLst>
        </a:prstGeom>
        <a:solidFill>
          <a:schemeClr val="accent3">
            <a:lumMod val="40000"/>
            <a:lumOff val="60000"/>
            <a:alpha val="90000"/>
          </a:schemeClr>
        </a:solidFill>
        <a:ln w="9525" cap="flat" cmpd="sng" algn="ctr">
          <a:solidFill>
            <a:schemeClr val="accent3">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b="1" kern="1200" dirty="0" smtClean="0"/>
            <a:t>Examples of credentials are smart cards, private/public cryptographic keys, and digital certificates</a:t>
          </a:r>
          <a:endParaRPr lang="en-US" sz="800" b="1" kern="1200" dirty="0"/>
        </a:p>
      </dsp:txBody>
      <dsp:txXfrm>
        <a:off x="1234490" y="937181"/>
        <a:ext cx="2670734" cy="637914"/>
      </dsp:txXfrm>
    </dsp:sp>
    <dsp:sp modelId="{5CBCDCDD-E0BE-9F40-B43D-75F09A873175}">
      <dsp:nvSpPr>
        <dsp:cNvPr id="0" name=""/>
        <dsp:cNvSpPr/>
      </dsp:nvSpPr>
      <dsp:spPr>
        <a:xfrm>
          <a:off x="4304529" y="2566"/>
          <a:ext cx="2710426" cy="67760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Encompasses five logical components:</a:t>
          </a:r>
          <a:endParaRPr lang="en-US" sz="1800" kern="1200" dirty="0"/>
        </a:p>
      </dsp:txBody>
      <dsp:txXfrm>
        <a:off x="4324375" y="22412"/>
        <a:ext cx="2670734" cy="637914"/>
      </dsp:txXfrm>
    </dsp:sp>
    <dsp:sp modelId="{47C8A1F1-A9EC-E341-9F4F-CAB290F560F9}">
      <dsp:nvSpPr>
        <dsp:cNvPr id="0" name=""/>
        <dsp:cNvSpPr/>
      </dsp:nvSpPr>
      <dsp:spPr>
        <a:xfrm rot="5400000">
          <a:off x="5600452" y="739463"/>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92DBAF-30A2-3A46-9225-F8E6F1FA0868}">
      <dsp:nvSpPr>
        <dsp:cNvPr id="0" name=""/>
        <dsp:cNvSpPr/>
      </dsp:nvSpPr>
      <dsp:spPr>
        <a:xfrm>
          <a:off x="4304529" y="917335"/>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kern="1200" dirty="0" smtClean="0"/>
            <a:t>An authorized individual sponsors an individual or entity for a credential to establish the need for the credential</a:t>
          </a:r>
          <a:endParaRPr lang="en-US" sz="800" kern="1200" dirty="0"/>
        </a:p>
      </dsp:txBody>
      <dsp:txXfrm>
        <a:off x="4324375" y="937181"/>
        <a:ext cx="2670734" cy="637914"/>
      </dsp:txXfrm>
    </dsp:sp>
    <dsp:sp modelId="{9F601200-C51F-A14A-BC2F-0E7498DCB8CD}">
      <dsp:nvSpPr>
        <dsp:cNvPr id="0" name=""/>
        <dsp:cNvSpPr/>
      </dsp:nvSpPr>
      <dsp:spPr>
        <a:xfrm rot="5400000">
          <a:off x="5600452" y="1654232"/>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42B4E9-09B7-AC44-A9F8-81941EF1D87D}">
      <dsp:nvSpPr>
        <dsp:cNvPr id="0" name=""/>
        <dsp:cNvSpPr/>
      </dsp:nvSpPr>
      <dsp:spPr>
        <a:xfrm>
          <a:off x="4304529" y="1832104"/>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The sponsored individual enrolls for the credential</a:t>
          </a:r>
          <a:endParaRPr lang="en-US" sz="800" kern="1200" dirty="0"/>
        </a:p>
        <a:p>
          <a:pPr marL="57150" lvl="1" indent="-57150" algn="l" defTabSz="266700" rtl="0">
            <a:lnSpc>
              <a:spcPct val="90000"/>
            </a:lnSpc>
            <a:spcBef>
              <a:spcPct val="0"/>
            </a:spcBef>
            <a:spcAft>
              <a:spcPct val="15000"/>
            </a:spcAft>
            <a:buChar char="••"/>
          </a:pPr>
          <a:r>
            <a:rPr lang="en-US" sz="600" kern="1200" dirty="0" smtClean="0"/>
            <a:t>Process typically consists of identity proofing and the capture of biographic and biometric data</a:t>
          </a:r>
          <a:endParaRPr lang="en-US" sz="600" kern="1200" dirty="0"/>
        </a:p>
        <a:p>
          <a:pPr marL="57150" lvl="1" indent="-57150" algn="l" defTabSz="266700" rtl="0">
            <a:lnSpc>
              <a:spcPct val="90000"/>
            </a:lnSpc>
            <a:spcBef>
              <a:spcPct val="0"/>
            </a:spcBef>
            <a:spcAft>
              <a:spcPct val="15000"/>
            </a:spcAft>
            <a:buChar char="••"/>
          </a:pPr>
          <a:r>
            <a:rPr lang="en-US" sz="600" kern="1200" dirty="0" smtClean="0"/>
            <a:t>This step may also involve incorporating authoritative attribute data, maintained by the identity management component</a:t>
          </a:r>
          <a:endParaRPr lang="en-US" sz="600" kern="1200" dirty="0"/>
        </a:p>
      </dsp:txBody>
      <dsp:txXfrm>
        <a:off x="4324375" y="1851950"/>
        <a:ext cx="2670734" cy="637914"/>
      </dsp:txXfrm>
    </dsp:sp>
    <dsp:sp modelId="{52557CB5-C179-8D4F-988A-A62939957938}">
      <dsp:nvSpPr>
        <dsp:cNvPr id="0" name=""/>
        <dsp:cNvSpPr/>
      </dsp:nvSpPr>
      <dsp:spPr>
        <a:xfrm rot="5400000">
          <a:off x="5600452" y="2569001"/>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9E9F64-99F4-E94C-B4AD-1847584155F6}">
      <dsp:nvSpPr>
        <dsp:cNvPr id="0" name=""/>
        <dsp:cNvSpPr/>
      </dsp:nvSpPr>
      <dsp:spPr>
        <a:xfrm>
          <a:off x="4304529" y="2746873"/>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A credential is produced</a:t>
          </a:r>
          <a:endParaRPr lang="en-US" sz="800" kern="1200" dirty="0"/>
        </a:p>
        <a:p>
          <a:pPr marL="57150" lvl="1" indent="-57150" algn="l" defTabSz="266700" rtl="0">
            <a:lnSpc>
              <a:spcPct val="90000"/>
            </a:lnSpc>
            <a:spcBef>
              <a:spcPct val="0"/>
            </a:spcBef>
            <a:spcAft>
              <a:spcPct val="15000"/>
            </a:spcAft>
            <a:buChar char="••"/>
          </a:pPr>
          <a:r>
            <a:rPr lang="en-US" sz="600" kern="1200" dirty="0" smtClean="0"/>
            <a:t>Depending on the credential type, production may involve encryption, the use of a digital signature, the production of a smart card or other functions</a:t>
          </a:r>
          <a:endParaRPr lang="en-US" sz="600" kern="1200" dirty="0"/>
        </a:p>
      </dsp:txBody>
      <dsp:txXfrm>
        <a:off x="4324375" y="2766719"/>
        <a:ext cx="2670734" cy="637914"/>
      </dsp:txXfrm>
    </dsp:sp>
    <dsp:sp modelId="{239CC038-2E4D-0F43-BB30-F8308998618A}">
      <dsp:nvSpPr>
        <dsp:cNvPr id="0" name=""/>
        <dsp:cNvSpPr/>
      </dsp:nvSpPr>
      <dsp:spPr>
        <a:xfrm rot="5400000">
          <a:off x="5600452" y="3483770"/>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5B32E8-4419-2C4A-B470-ECDFC4932E44}">
      <dsp:nvSpPr>
        <dsp:cNvPr id="0" name=""/>
        <dsp:cNvSpPr/>
      </dsp:nvSpPr>
      <dsp:spPr>
        <a:xfrm>
          <a:off x="4304529" y="3661641"/>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kern="1200" dirty="0" smtClean="0"/>
            <a:t>The credential is issued to the individual or NPE</a:t>
          </a:r>
          <a:endParaRPr lang="en-US" sz="800" kern="1200" dirty="0"/>
        </a:p>
      </dsp:txBody>
      <dsp:txXfrm>
        <a:off x="4324375" y="3681487"/>
        <a:ext cx="2670734" cy="637914"/>
      </dsp:txXfrm>
    </dsp:sp>
    <dsp:sp modelId="{4D15C5CF-1A93-7D4C-A2AF-4D7CA21F2465}">
      <dsp:nvSpPr>
        <dsp:cNvPr id="0" name=""/>
        <dsp:cNvSpPr/>
      </dsp:nvSpPr>
      <dsp:spPr>
        <a:xfrm rot="5400000">
          <a:off x="5600452" y="4398539"/>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89FF73-8808-F341-AB8C-FFDA65DB3B5D}">
      <dsp:nvSpPr>
        <dsp:cNvPr id="0" name=""/>
        <dsp:cNvSpPr/>
      </dsp:nvSpPr>
      <dsp:spPr>
        <a:xfrm>
          <a:off x="4304529" y="4576410"/>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A credential must be maintained over its life cycle</a:t>
          </a:r>
          <a:endParaRPr lang="en-US" sz="800" kern="1200" dirty="0"/>
        </a:p>
        <a:p>
          <a:pPr marL="57150" lvl="1" indent="-57150" algn="l" defTabSz="266700" rtl="0">
            <a:lnSpc>
              <a:spcPct val="90000"/>
            </a:lnSpc>
            <a:spcBef>
              <a:spcPct val="0"/>
            </a:spcBef>
            <a:spcAft>
              <a:spcPct val="15000"/>
            </a:spcAft>
            <a:buChar char="••"/>
          </a:pPr>
          <a:r>
            <a:rPr lang="en-US" sz="600" kern="1200" dirty="0" smtClean="0"/>
            <a:t>Might include revocation, reissuance/replacement, reenrollment, expiration, personal identification number (PIN) reset, suspension, or reinstatement</a:t>
          </a:r>
          <a:endParaRPr lang="en-US" sz="600" kern="1200" dirty="0"/>
        </a:p>
      </dsp:txBody>
      <dsp:txXfrm>
        <a:off x="4324375" y="4596256"/>
        <a:ext cx="2670734" cy="6379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Deals with the management and control of the ways entities are granted access to resources</a:t>
          </a:r>
          <a:endParaRPr lang="en-US" sz="1500" b="1" kern="1200" dirty="0"/>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Covers both logical and physical access</a:t>
          </a:r>
          <a:endParaRPr lang="en-US" sz="1500" b="1" kern="1200" dirty="0"/>
        </a:p>
      </dsp:txBody>
      <dsp:txXfrm>
        <a:off x="4248008" y="123"/>
        <a:ext cx="2664172" cy="1598503"/>
      </dsp:txXfrm>
    </dsp:sp>
    <dsp:sp modelId="{FBA64C44-4838-A546-95C2-CB7641874729}">
      <dsp:nvSpPr>
        <dsp:cNvPr id="0" name=""/>
        <dsp:cNvSpPr/>
      </dsp:nvSpPr>
      <dsp:spPr>
        <a:xfrm>
          <a:off x="1317419"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May be internal to a system or an external element</a:t>
          </a:r>
          <a:endParaRPr lang="en-US" sz="1500" b="1" kern="1200" dirty="0"/>
        </a:p>
      </dsp:txBody>
      <dsp:txXfrm>
        <a:off x="1317419" y="1865044"/>
        <a:ext cx="2664172" cy="1598503"/>
      </dsp:txXfrm>
    </dsp:sp>
    <dsp:sp modelId="{D3229538-3EC2-1945-B958-7429D92F3CA1}">
      <dsp:nvSpPr>
        <dsp:cNvPr id="0" name=""/>
        <dsp:cNvSpPr/>
      </dsp:nvSpPr>
      <dsp:spPr>
        <a:xfrm>
          <a:off x="4248008"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Purpose is to ensure that the proper identity verification is made when an individual attempts to access a security sensitive building, computer systems, or data</a:t>
          </a:r>
          <a:endParaRPr lang="en-US" sz="1500" b="1" kern="1200" dirty="0"/>
        </a:p>
      </dsp:txBody>
      <dsp:txXfrm>
        <a:off x="4248008" y="1865044"/>
        <a:ext cx="2664172" cy="1598503"/>
      </dsp:txXfrm>
    </dsp:sp>
    <dsp:sp modelId="{E333CF05-DE2C-3843-85CD-F960623C21CC}">
      <dsp:nvSpPr>
        <dsp:cNvPr id="0" name=""/>
        <dsp:cNvSpPr/>
      </dsp:nvSpPr>
      <dsp:spPr>
        <a:xfrm>
          <a:off x="2782713" y="372996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dirty="0" smtClean="0"/>
            <a:t>Three support elements are needed for an enterprise-wide access control facility:</a:t>
          </a:r>
          <a:endParaRPr lang="en-US" sz="1500" b="1" kern="1200" dirty="0"/>
        </a:p>
        <a:p>
          <a:pPr marL="114300" lvl="1" indent="-114300" algn="l" defTabSz="533400" rtl="0">
            <a:lnSpc>
              <a:spcPct val="90000"/>
            </a:lnSpc>
            <a:spcBef>
              <a:spcPct val="0"/>
            </a:spcBef>
            <a:spcAft>
              <a:spcPct val="15000"/>
            </a:spcAft>
            <a:buChar char="••"/>
          </a:pPr>
          <a:r>
            <a:rPr lang="en-US" sz="1200" b="1" kern="1200" dirty="0" smtClean="0"/>
            <a:t>Resource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Privilege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Policy management</a:t>
          </a:r>
          <a:endParaRPr lang="en-US" sz="1200" b="1" kern="1200" dirty="0"/>
        </a:p>
      </dsp:txBody>
      <dsp:txXfrm>
        <a:off x="2782713" y="3729964"/>
        <a:ext cx="2664172" cy="1598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264000"/>
          <a:ext cx="8229600" cy="1486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defining rules for a resource that requires access control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Rules would include credential requirements and what user attributes, resource attributes, and environmental conditions are required for access of a given resource for a given function</a:t>
          </a:r>
          <a:endParaRPr lang="en-US" sz="1600" kern="1200" dirty="0"/>
        </a:p>
      </dsp:txBody>
      <dsp:txXfrm>
        <a:off x="0" y="264000"/>
        <a:ext cx="8229600" cy="1486800"/>
      </dsp:txXfrm>
    </dsp:sp>
    <dsp:sp modelId="{4E274E17-143A-964B-B814-059527FCFCAC}">
      <dsp:nvSpPr>
        <dsp:cNvPr id="0" name=""/>
        <dsp:cNvSpPr/>
      </dsp:nvSpPr>
      <dsp:spPr>
        <a:xfrm>
          <a:off x="411480" y="27840"/>
          <a:ext cx="5760720" cy="47232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Resource management</a:t>
          </a:r>
          <a:endParaRPr lang="en-US" sz="1600" kern="1200" dirty="0"/>
        </a:p>
      </dsp:txBody>
      <dsp:txXfrm>
        <a:off x="434537" y="50897"/>
        <a:ext cx="5714606" cy="426206"/>
      </dsp:txXfrm>
    </dsp:sp>
    <dsp:sp modelId="{8BF4B6F0-641F-0C4C-9A74-188E05346A63}">
      <dsp:nvSpPr>
        <dsp:cNvPr id="0" name=""/>
        <dsp:cNvSpPr/>
      </dsp:nvSpPr>
      <dsp:spPr>
        <a:xfrm>
          <a:off x="0" y="2073360"/>
          <a:ext cx="8229600" cy="201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establishing and maintaining the entitlement or privilege attributes that comprise an individual’s access profile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These attributes represent features of an individual that can be used as the basis for determining access decisions to both physical and logical resources</a:t>
          </a:r>
          <a:endParaRPr lang="en-US" sz="1600" kern="1200" dirty="0"/>
        </a:p>
        <a:p>
          <a:pPr marL="171450" lvl="1" indent="-171450" algn="l" defTabSz="711200" rtl="0">
            <a:lnSpc>
              <a:spcPct val="90000"/>
            </a:lnSpc>
            <a:spcBef>
              <a:spcPct val="0"/>
            </a:spcBef>
            <a:spcAft>
              <a:spcPct val="15000"/>
            </a:spcAft>
            <a:buChar char="••"/>
          </a:pPr>
          <a:r>
            <a:rPr lang="en-US" sz="1600" kern="1200" dirty="0" smtClean="0"/>
            <a:t>Privileges are considered attributes that can be linked to a digital identity</a:t>
          </a:r>
          <a:endParaRPr lang="en-US" sz="1600" kern="1200" dirty="0"/>
        </a:p>
      </dsp:txBody>
      <dsp:txXfrm>
        <a:off x="0" y="2073360"/>
        <a:ext cx="8229600" cy="2016000"/>
      </dsp:txXfrm>
    </dsp:sp>
    <dsp:sp modelId="{3D7ECCDF-D192-254C-980A-E432AB1A8C5C}">
      <dsp:nvSpPr>
        <dsp:cNvPr id="0" name=""/>
        <dsp:cNvSpPr/>
      </dsp:nvSpPr>
      <dsp:spPr>
        <a:xfrm>
          <a:off x="411480" y="183720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Privilege management</a:t>
          </a:r>
          <a:endParaRPr lang="en-US" sz="1600" kern="1200" dirty="0"/>
        </a:p>
      </dsp:txBody>
      <dsp:txXfrm>
        <a:off x="434537" y="1860257"/>
        <a:ext cx="5714606" cy="426206"/>
      </dsp:txXfrm>
    </dsp:sp>
    <dsp:sp modelId="{6A23AE0F-AE3E-C643-9337-A2AFC5F958CD}">
      <dsp:nvSpPr>
        <dsp:cNvPr id="0" name=""/>
        <dsp:cNvSpPr/>
      </dsp:nvSpPr>
      <dsp:spPr>
        <a:xfrm>
          <a:off x="0" y="4411920"/>
          <a:ext cx="8229600" cy="70560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Governs what is allowable and unallowable in an access transaction</a:t>
          </a:r>
          <a:endParaRPr lang="en-US" sz="1600" kern="1200" dirty="0"/>
        </a:p>
      </dsp:txBody>
      <dsp:txXfrm>
        <a:off x="0" y="4411920"/>
        <a:ext cx="8229600" cy="705600"/>
      </dsp:txXfrm>
    </dsp:sp>
    <dsp:sp modelId="{DF7FC51F-7B1D-8D4F-A8AB-025080166E37}">
      <dsp:nvSpPr>
        <dsp:cNvPr id="0" name=""/>
        <dsp:cNvSpPr/>
      </dsp:nvSpPr>
      <dsp:spPr>
        <a:xfrm>
          <a:off x="411480" y="4175760"/>
          <a:ext cx="5760720" cy="47232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Policy management</a:t>
          </a:r>
          <a:endParaRPr lang="en-US" sz="1600" kern="1200" dirty="0"/>
        </a:p>
      </dsp:txBody>
      <dsp:txXfrm>
        <a:off x="434537" y="4198817"/>
        <a:ext cx="5714606" cy="426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52E1F-19F9-454A-8416-F632906A5A26}">
      <dsp:nvSpPr>
        <dsp:cNvPr id="0" name=""/>
        <dsp:cNvSpPr/>
      </dsp:nvSpPr>
      <dsp:spPr>
        <a:xfrm>
          <a:off x="0"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err="1" smtClean="0">
              <a:solidFill>
                <a:schemeClr val="tx1"/>
              </a:solidFill>
            </a:rPr>
            <a:t>OpenID</a:t>
          </a:r>
          <a:endParaRPr lang="en-US" sz="1300" b="1" kern="1200" dirty="0">
            <a:solidFill>
              <a:schemeClr val="tx1"/>
            </a:solidFill>
          </a:endParaRPr>
        </a:p>
        <a:p>
          <a:pPr marL="57150" lvl="1" indent="-57150" algn="l" defTabSz="444500" rtl="0">
            <a:lnSpc>
              <a:spcPct val="90000"/>
            </a:lnSpc>
            <a:spcBef>
              <a:spcPct val="0"/>
            </a:spcBef>
            <a:spcAft>
              <a:spcPct val="15000"/>
            </a:spcAft>
            <a:buChar char="••"/>
          </a:pPr>
          <a:r>
            <a:rPr lang="en-US" sz="1000" b="1" kern="1200" dirty="0" smtClean="0">
              <a:solidFill>
                <a:schemeClr val="tx1"/>
              </a:solidFill>
            </a:rPr>
            <a:t>An open standard that allows users to be authenticated by certain cooperating sites using a third party service</a:t>
          </a:r>
          <a:endParaRPr lang="en-US" sz="1000" b="1" kern="1200" dirty="0">
            <a:solidFill>
              <a:schemeClr val="tx1"/>
            </a:solidFill>
          </a:endParaRPr>
        </a:p>
      </dsp:txBody>
      <dsp:txXfrm>
        <a:off x="0" y="826938"/>
        <a:ext cx="2571749" cy="1543050"/>
      </dsp:txXfrm>
    </dsp:sp>
    <dsp:sp modelId="{077B188A-25E6-7C46-BB03-B4A2850D0699}">
      <dsp:nvSpPr>
        <dsp:cNvPr id="0" name=""/>
        <dsp:cNvSpPr/>
      </dsp:nvSpPr>
      <dsp:spPr>
        <a:xfrm>
          <a:off x="2828925" y="826938"/>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OIDF</a:t>
          </a:r>
        </a:p>
        <a:p>
          <a:pPr marL="57150" lvl="1" indent="-57150" algn="l" defTabSz="444500" rtl="0">
            <a:lnSpc>
              <a:spcPct val="90000"/>
            </a:lnSpc>
            <a:spcBef>
              <a:spcPct val="0"/>
            </a:spcBef>
            <a:spcAft>
              <a:spcPct val="15000"/>
            </a:spcAft>
            <a:buChar char="••"/>
          </a:pPr>
          <a:r>
            <a:rPr lang="en-US" sz="1000" b="1" kern="1200" dirty="0" err="1" smtClean="0">
              <a:solidFill>
                <a:schemeClr val="tx1"/>
              </a:solidFill>
            </a:rPr>
            <a:t>OpenID</a:t>
          </a:r>
          <a:r>
            <a:rPr lang="en-US" sz="1000" b="1" kern="1200" dirty="0" smtClean="0">
              <a:solidFill>
                <a:schemeClr val="tx1"/>
              </a:solidFill>
            </a:rPr>
            <a:t> Foundation is an international nonprofit organization of individuals and companies committed to enabling, promoting, and protecting </a:t>
          </a:r>
          <a:r>
            <a:rPr lang="en-US" sz="1000" b="1" kern="1200" dirty="0" err="1" smtClean="0">
              <a:solidFill>
                <a:schemeClr val="tx1"/>
              </a:solidFill>
            </a:rPr>
            <a:t>OpenID</a:t>
          </a:r>
          <a:r>
            <a:rPr lang="en-US" sz="1000" b="1" kern="1200" dirty="0" smtClean="0">
              <a:solidFill>
                <a:schemeClr val="tx1"/>
              </a:solidFill>
            </a:rPr>
            <a:t> technologies</a:t>
          </a:r>
          <a:endParaRPr lang="en-US" sz="1000" b="1" kern="1200" dirty="0">
            <a:solidFill>
              <a:schemeClr val="tx1"/>
            </a:solidFill>
          </a:endParaRPr>
        </a:p>
      </dsp:txBody>
      <dsp:txXfrm>
        <a:off x="2828925" y="826938"/>
        <a:ext cx="2571749" cy="1543050"/>
      </dsp:txXfrm>
    </dsp:sp>
    <dsp:sp modelId="{FCD2A21A-242A-BE48-BF59-BFF3E62A97F6}">
      <dsp:nvSpPr>
        <dsp:cNvPr id="0" name=""/>
        <dsp:cNvSpPr/>
      </dsp:nvSpPr>
      <dsp:spPr>
        <a:xfrm>
          <a:off x="5657849"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ICF</a:t>
          </a:r>
          <a:endParaRPr lang="en-US" sz="1300" b="1" kern="1200" dirty="0">
            <a:solidFill>
              <a:schemeClr val="tx1"/>
            </a:solidFill>
          </a:endParaRPr>
        </a:p>
        <a:p>
          <a:pPr marL="57150" lvl="1" indent="-57150" algn="l" defTabSz="444500" rtl="0">
            <a:lnSpc>
              <a:spcPct val="90000"/>
            </a:lnSpc>
            <a:spcBef>
              <a:spcPct val="0"/>
            </a:spcBef>
            <a:spcAft>
              <a:spcPct val="15000"/>
            </a:spcAft>
            <a:buChar char="••"/>
          </a:pPr>
          <a:r>
            <a:rPr lang="en-US" sz="1000" b="1" kern="1200" dirty="0" smtClean="0">
              <a:solidFill>
                <a:schemeClr val="tx1"/>
              </a:solidFill>
            </a:rPr>
            <a:t>Information Card Foundation is a nonprofit community of companies and individuals working together to evolve the Information Card ecosystem</a:t>
          </a:r>
          <a:endParaRPr lang="en-US" sz="1000" b="1" kern="1200" dirty="0">
            <a:solidFill>
              <a:schemeClr val="tx1"/>
            </a:solidFill>
          </a:endParaRPr>
        </a:p>
      </dsp:txBody>
      <dsp:txXfrm>
        <a:off x="5657849" y="826938"/>
        <a:ext cx="2571749" cy="1543050"/>
      </dsp:txXfrm>
    </dsp:sp>
    <dsp:sp modelId="{3B6996D9-2339-1E4D-83CA-8BB6AA140B4C}">
      <dsp:nvSpPr>
        <dsp:cNvPr id="0" name=""/>
        <dsp:cNvSpPr/>
      </dsp:nvSpPr>
      <dsp:spPr>
        <a:xfrm>
          <a:off x="0"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OITF</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Open Identity Trust Framework is a standardized, open specification of a trust framework for identity and attribute exchange, developed jointly by OIDF and ICF</a:t>
          </a:r>
          <a:endParaRPr lang="en-US" sz="1000" b="1" kern="1200" dirty="0">
            <a:solidFill>
              <a:schemeClr val="tx1"/>
            </a:solidFill>
          </a:endParaRPr>
        </a:p>
      </dsp:txBody>
      <dsp:txXfrm>
        <a:off x="0" y="2627163"/>
        <a:ext cx="2571749" cy="1543050"/>
      </dsp:txXfrm>
    </dsp:sp>
    <dsp:sp modelId="{D0FDE59F-2675-F341-8DE2-86B35ADF4491}">
      <dsp:nvSpPr>
        <dsp:cNvPr id="0" name=""/>
        <dsp:cNvSpPr/>
      </dsp:nvSpPr>
      <dsp:spPr>
        <a:xfrm>
          <a:off x="2828925" y="2627163"/>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OIX</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Open Identity Exchange Corporation is an independent, neutral, international provider of certification trust frameworks conforming to the OITF model</a:t>
          </a:r>
          <a:endParaRPr lang="en-US" sz="1000" b="1" kern="1200" dirty="0">
            <a:solidFill>
              <a:schemeClr val="tx1"/>
            </a:solidFill>
          </a:endParaRPr>
        </a:p>
      </dsp:txBody>
      <dsp:txXfrm>
        <a:off x="2828925" y="2627163"/>
        <a:ext cx="2571749" cy="1543050"/>
      </dsp:txXfrm>
    </dsp:sp>
    <dsp:sp modelId="{0F813592-6FED-D943-9FFC-152095AD0661}">
      <dsp:nvSpPr>
        <dsp:cNvPr id="0" name=""/>
        <dsp:cNvSpPr/>
      </dsp:nvSpPr>
      <dsp:spPr>
        <a:xfrm>
          <a:off x="5657849"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AXN</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endParaRPr lang="en-US" sz="1000" b="1" kern="1200" dirty="0">
            <a:solidFill>
              <a:schemeClr val="tx1"/>
            </a:solidFill>
          </a:endParaRPr>
        </a:p>
      </dsp:txBody>
      <dsp:txXfrm>
        <a:off x="5657849" y="2627163"/>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375117"/>
          <a:ext cx="8229600" cy="3105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Control structures with key information needed for a particular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Several file names may be associated with a single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An active inode is associated with exactly one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File attributes, permissions and control information are sorted in the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On the disk there is an inode table, or inode list, that contains the inodes of all the files in the file system</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When a file is opened its inode is brought into main memory and stored in a memory resident inode table</a:t>
          </a:r>
          <a:endParaRPr lang="en-US" sz="1700" b="0" kern="1200" dirty="0"/>
        </a:p>
      </dsp:txBody>
      <dsp:txXfrm>
        <a:off x="0" y="375117"/>
        <a:ext cx="8229600" cy="3105900"/>
      </dsp:txXfrm>
    </dsp:sp>
    <dsp:sp modelId="{A300F435-BF69-6D48-B4C7-25A75E09DAFA}">
      <dsp:nvSpPr>
        <dsp:cNvPr id="0" name=""/>
        <dsp:cNvSpPr/>
      </dsp:nvSpPr>
      <dsp:spPr>
        <a:xfrm>
          <a:off x="411480" y="4151"/>
          <a:ext cx="5913148" cy="621885"/>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0" kern="1200" dirty="0" smtClean="0">
              <a:solidFill>
                <a:schemeClr val="tx1"/>
              </a:solidFill>
              <a:effectLst/>
            </a:rPr>
            <a:t>UNIX files are administered using inodes (index nodes)</a:t>
          </a:r>
          <a:endParaRPr lang="en-US" sz="1800" b="0" kern="1200" dirty="0">
            <a:solidFill>
              <a:schemeClr val="tx1"/>
            </a:solidFill>
            <a:effectLst/>
          </a:endParaRPr>
        </a:p>
      </dsp:txBody>
      <dsp:txXfrm>
        <a:off x="441838" y="34509"/>
        <a:ext cx="5852432" cy="561169"/>
      </dsp:txXfrm>
    </dsp:sp>
    <dsp:sp modelId="{D2FB927B-1775-CB43-8C6A-C758B2886B47}">
      <dsp:nvSpPr>
        <dsp:cNvPr id="0" name=""/>
        <dsp:cNvSpPr/>
      </dsp:nvSpPr>
      <dsp:spPr>
        <a:xfrm>
          <a:off x="0" y="3980823"/>
          <a:ext cx="8229600" cy="1044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May contain files and/or other directories</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Contains file names plus pointers to associated inodes</a:t>
          </a:r>
          <a:endParaRPr lang="en-US" sz="1700" b="0" kern="1200" dirty="0"/>
        </a:p>
      </dsp:txBody>
      <dsp:txXfrm>
        <a:off x="0" y="3980823"/>
        <a:ext cx="8229600" cy="1044225"/>
      </dsp:txXfrm>
    </dsp:sp>
    <dsp:sp modelId="{C664E035-1912-A64C-AD28-0FDE8073FC5D}">
      <dsp:nvSpPr>
        <dsp:cNvPr id="0" name=""/>
        <dsp:cNvSpPr/>
      </dsp:nvSpPr>
      <dsp:spPr>
        <a:xfrm>
          <a:off x="411480" y="3572817"/>
          <a:ext cx="5913148" cy="658925"/>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effectLst/>
            </a:rPr>
            <a:t>Directories are structured in a hierarchical tree</a:t>
          </a:r>
          <a:endParaRPr lang="en-US" sz="1800" b="1" kern="1200" dirty="0">
            <a:solidFill>
              <a:schemeClr val="tx1"/>
            </a:solidFill>
            <a:effectLst/>
          </a:endParaRPr>
        </a:p>
      </dsp:txBody>
      <dsp:txXfrm>
        <a:off x="443646" y="3604983"/>
        <a:ext cx="5848816" cy="594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76166" y="123122"/>
          <a:ext cx="4343370" cy="50270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Modern UNIX systems support </a:t>
          </a:r>
          <a:r>
            <a:rPr lang="en-US" sz="1900" b="1" kern="1200" dirty="0" err="1" smtClean="0"/>
            <a:t>ACLs</a:t>
          </a:r>
          <a:endParaRPr lang="en-US" sz="1900" b="1" kern="1200" dirty="0"/>
        </a:p>
      </dsp:txBody>
      <dsp:txXfrm>
        <a:off x="100706" y="147662"/>
        <a:ext cx="4294290" cy="453622"/>
      </dsp:txXfrm>
    </dsp:sp>
    <dsp:sp modelId="{39853B5A-0C92-9142-8604-22E5981B1D23}">
      <dsp:nvSpPr>
        <dsp:cNvPr id="0" name=""/>
        <dsp:cNvSpPr/>
      </dsp:nvSpPr>
      <dsp:spPr>
        <a:xfrm>
          <a:off x="0" y="682016"/>
          <a:ext cx="84582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FreeBSD, </a:t>
          </a:r>
          <a:r>
            <a:rPr lang="en-US" sz="1500" kern="1200" dirty="0" err="1" smtClean="0"/>
            <a:t>OpenBSD</a:t>
          </a:r>
          <a:r>
            <a:rPr lang="en-US" sz="1500" kern="1200" dirty="0" smtClean="0"/>
            <a:t>, Linux, Solaris</a:t>
          </a:r>
          <a:endParaRPr lang="en-US" sz="1500" kern="1200" dirty="0"/>
        </a:p>
      </dsp:txBody>
      <dsp:txXfrm>
        <a:off x="0" y="682016"/>
        <a:ext cx="8458200" cy="347760"/>
      </dsp:txXfrm>
    </dsp:sp>
    <dsp:sp modelId="{ABD2E261-9027-6A43-A8FE-4FC50430A012}">
      <dsp:nvSpPr>
        <dsp:cNvPr id="0" name=""/>
        <dsp:cNvSpPr/>
      </dsp:nvSpPr>
      <dsp:spPr>
        <a:xfrm>
          <a:off x="18734" y="1036719"/>
          <a:ext cx="1447790" cy="56058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FreeBSD</a:t>
          </a:r>
          <a:endParaRPr lang="en-US" sz="1900" b="1" kern="1200" dirty="0"/>
        </a:p>
      </dsp:txBody>
      <dsp:txXfrm>
        <a:off x="46099" y="1064084"/>
        <a:ext cx="1393060" cy="505851"/>
      </dsp:txXfrm>
    </dsp:sp>
    <dsp:sp modelId="{B88CC433-0881-634A-AA9A-659135A40B39}">
      <dsp:nvSpPr>
        <dsp:cNvPr id="0" name=""/>
        <dsp:cNvSpPr/>
      </dsp:nvSpPr>
      <dsp:spPr>
        <a:xfrm>
          <a:off x="0" y="1677638"/>
          <a:ext cx="8458200" cy="178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smtClean="0"/>
            <a:t>Setfacl</a:t>
          </a:r>
          <a:r>
            <a:rPr lang="en-US" sz="1500" kern="1200" dirty="0" smtClean="0"/>
            <a:t> command assigns a list of UNIX user IDs and groups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Any number of users and groups can be associated with a file</a:t>
          </a:r>
          <a:endParaRPr lang="en-US" sz="1500" kern="1200" dirty="0"/>
        </a:p>
        <a:p>
          <a:pPr marL="114300" lvl="1" indent="-114300" algn="l" defTabSz="666750" rtl="0">
            <a:lnSpc>
              <a:spcPct val="90000"/>
            </a:lnSpc>
            <a:spcBef>
              <a:spcPct val="0"/>
            </a:spcBef>
            <a:spcAft>
              <a:spcPct val="20000"/>
            </a:spcAft>
            <a:buChar char="••"/>
          </a:pPr>
          <a:r>
            <a:rPr lang="en-US" sz="1500" kern="1200" dirty="0" smtClean="0"/>
            <a:t>Read, write, execute protection bits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 file does not need to have an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Includes an additional protection bit that indicates whether the file has an extended ACL</a:t>
          </a:r>
          <a:endParaRPr lang="en-US" sz="1500" kern="1200" dirty="0"/>
        </a:p>
      </dsp:txBody>
      <dsp:txXfrm>
        <a:off x="0" y="1677638"/>
        <a:ext cx="8458200" cy="1782269"/>
      </dsp:txXfrm>
    </dsp:sp>
    <dsp:sp modelId="{FB627356-6C29-724F-B025-718264648997}">
      <dsp:nvSpPr>
        <dsp:cNvPr id="0" name=""/>
        <dsp:cNvSpPr/>
      </dsp:nvSpPr>
      <dsp:spPr>
        <a:xfrm>
          <a:off x="18734" y="3268958"/>
          <a:ext cx="7543783" cy="89526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When a process requests access to a file system object two steps are performed:</a:t>
          </a:r>
          <a:endParaRPr lang="en-US" sz="1900" b="1" kern="1200" dirty="0"/>
        </a:p>
      </dsp:txBody>
      <dsp:txXfrm>
        <a:off x="62437" y="3312661"/>
        <a:ext cx="7456377" cy="807863"/>
      </dsp:txXfrm>
    </dsp:sp>
    <dsp:sp modelId="{22DFABAC-42CB-FE40-A6F9-E9081E178E91}">
      <dsp:nvSpPr>
        <dsp:cNvPr id="0" name=""/>
        <dsp:cNvSpPr/>
      </dsp:nvSpPr>
      <dsp:spPr>
        <a:xfrm>
          <a:off x="0" y="4205067"/>
          <a:ext cx="8458200" cy="91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Step 1 selects the most appropriate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Step 2 checks if the matching entry contains sufficient permissions</a:t>
          </a:r>
          <a:endParaRPr lang="en-US" sz="1500" kern="1200" dirty="0"/>
        </a:p>
      </dsp:txBody>
      <dsp:txXfrm>
        <a:off x="0" y="4205067"/>
        <a:ext cx="8458200" cy="918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309" y="149486"/>
          <a:ext cx="2252067" cy="714216"/>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kern="1200" dirty="0" smtClean="0">
              <a:solidFill>
                <a:schemeClr val="tx1"/>
              </a:solidFill>
            </a:rPr>
            <a:t>Mutually exclusive roles</a:t>
          </a:r>
          <a:endParaRPr lang="en-US" sz="1800" b="0" kern="1200" dirty="0">
            <a:solidFill>
              <a:schemeClr val="tx1"/>
            </a:solidFill>
          </a:endParaRPr>
        </a:p>
      </dsp:txBody>
      <dsp:txXfrm>
        <a:off x="2309" y="149486"/>
        <a:ext cx="2252067" cy="714216"/>
      </dsp:txXfrm>
    </dsp:sp>
    <dsp:sp modelId="{B3DA0312-6C14-794F-9450-42306B982A54}">
      <dsp:nvSpPr>
        <dsp:cNvPr id="0" name=""/>
        <dsp:cNvSpPr/>
      </dsp:nvSpPr>
      <dsp:spPr>
        <a:xfrm>
          <a:off x="2309" y="863703"/>
          <a:ext cx="2252067" cy="1806210"/>
        </a:xfrm>
        <a:prstGeom prst="rect">
          <a:avLst/>
        </a:prstGeom>
        <a:solidFill>
          <a:schemeClr val="accent5">
            <a:lumMod val="40000"/>
            <a:lumOff val="60000"/>
            <a:alpha val="9000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A user can only be assigned to one role in the set (either during a session or statically)</a:t>
          </a:r>
        </a:p>
        <a:p>
          <a:pPr marL="114300" lvl="1" indent="-114300" algn="l" defTabSz="622300">
            <a:lnSpc>
              <a:spcPct val="90000"/>
            </a:lnSpc>
            <a:spcBef>
              <a:spcPct val="0"/>
            </a:spcBef>
            <a:spcAft>
              <a:spcPct val="15000"/>
            </a:spcAft>
            <a:buChar char="••"/>
          </a:pPr>
          <a:r>
            <a:rPr lang="en-US" sz="1400" b="0" kern="1200" dirty="0" smtClean="0">
              <a:latin typeface="+mj-lt"/>
            </a:rPr>
            <a:t>Any permission (access right) can be granted to only one role in the set</a:t>
          </a:r>
        </a:p>
      </dsp:txBody>
      <dsp:txXfrm>
        <a:off x="2309" y="863703"/>
        <a:ext cx="2252067" cy="1806210"/>
      </dsp:txXfrm>
    </dsp:sp>
    <dsp:sp modelId="{B4833B63-7C23-0748-AB00-48522DF48DC1}">
      <dsp:nvSpPr>
        <dsp:cNvPr id="0" name=""/>
        <dsp:cNvSpPr/>
      </dsp:nvSpPr>
      <dsp:spPr>
        <a:xfrm>
          <a:off x="2569666" y="149486"/>
          <a:ext cx="2252067" cy="71421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Cardinality</a:t>
          </a:r>
        </a:p>
      </dsp:txBody>
      <dsp:txXfrm>
        <a:off x="2569666" y="149486"/>
        <a:ext cx="2252067" cy="714216"/>
      </dsp:txXfrm>
    </dsp:sp>
    <dsp:sp modelId="{3CA83575-2825-064D-9714-91CB3865778F}">
      <dsp:nvSpPr>
        <dsp:cNvPr id="0" name=""/>
        <dsp:cNvSpPr/>
      </dsp:nvSpPr>
      <dsp:spPr>
        <a:xfrm>
          <a:off x="2569666" y="863703"/>
          <a:ext cx="2252067" cy="1806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Setting a maximum number with respect to roles</a:t>
          </a:r>
        </a:p>
      </dsp:txBody>
      <dsp:txXfrm>
        <a:off x="2569666" y="863703"/>
        <a:ext cx="2252067" cy="1806210"/>
      </dsp:txXfrm>
    </dsp:sp>
    <dsp:sp modelId="{EC74B479-C31F-244B-B181-62591C6D9078}">
      <dsp:nvSpPr>
        <dsp:cNvPr id="0" name=""/>
        <dsp:cNvSpPr/>
      </dsp:nvSpPr>
      <dsp:spPr>
        <a:xfrm>
          <a:off x="5137022" y="149486"/>
          <a:ext cx="2252067" cy="714216"/>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Prerequisite roles</a:t>
          </a:r>
        </a:p>
      </dsp:txBody>
      <dsp:txXfrm>
        <a:off x="5137022" y="149486"/>
        <a:ext cx="2252067" cy="714216"/>
      </dsp:txXfrm>
    </dsp:sp>
    <dsp:sp modelId="{E058C3CE-5347-004C-9E78-C1CAA6CCCCF7}">
      <dsp:nvSpPr>
        <dsp:cNvPr id="0" name=""/>
        <dsp:cNvSpPr/>
      </dsp:nvSpPr>
      <dsp:spPr>
        <a:xfrm>
          <a:off x="5137022" y="863703"/>
          <a:ext cx="2252067" cy="1806210"/>
        </a:xfrm>
        <a:prstGeom prst="rect">
          <a:avLst/>
        </a:prstGeom>
        <a:solidFill>
          <a:schemeClr val="accent3">
            <a:lumMod val="40000"/>
            <a:lumOff val="6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Dictates that a user can only be assigned to a particular role if it is already assigned to some other specified role</a:t>
          </a:r>
          <a:endParaRPr lang="en-US" sz="1400" b="0" kern="1200" dirty="0">
            <a:latin typeface="+mj-lt"/>
          </a:endParaRPr>
        </a:p>
      </dsp:txBody>
      <dsp:txXfrm>
        <a:off x="5137022" y="863703"/>
        <a:ext cx="2252067" cy="18062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Can define authorizations that express conditions on properties of both the resource and the subject</a:t>
          </a:r>
          <a:endParaRPr lang="en-US" sz="1400" b="0" kern="1200" dirty="0"/>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Strength is its flexibility and expressive power</a:t>
          </a:r>
          <a:endParaRPr lang="en-US" sz="1400" b="0" kern="1200" dirty="0"/>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Main obstacle to its adoption in real systems has been concern about the performance impact of evaluating predicates on both resource and user properties for each access</a:t>
          </a:r>
          <a:endParaRPr lang="en-US" sz="1400" b="0" kern="1200" dirty="0"/>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Web services have been pioneering technologies through the introduction of the </a:t>
          </a:r>
          <a:r>
            <a:rPr lang="en-US" sz="1400" b="0" kern="1200" dirty="0" err="1" smtClean="0"/>
            <a:t>eXtensible</a:t>
          </a:r>
          <a:r>
            <a:rPr lang="en-US" sz="1400" b="0" kern="1200" dirty="0" smtClean="0"/>
            <a:t> Access Control Markup Language (XAMCL)</a:t>
          </a:r>
          <a:endParaRPr lang="en-US" sz="1400" b="0" kern="1200" dirty="0"/>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There is considerable interest in applying the model to cloud services</a:t>
          </a:r>
          <a:endParaRPr lang="en-US" sz="1400" b="0" kern="1200" dirty="0"/>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39700"/>
          <a:ext cx="2885182" cy="918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Subject attributes</a:t>
          </a:r>
          <a:endParaRPr lang="en-US" sz="2400" kern="1200" dirty="0">
            <a:solidFill>
              <a:schemeClr val="tx1"/>
            </a:solidFill>
          </a:endParaRPr>
        </a:p>
      </dsp:txBody>
      <dsp:txXfrm>
        <a:off x="462026" y="39700"/>
        <a:ext cx="1967182" cy="918000"/>
      </dsp:txXfrm>
    </dsp:sp>
    <dsp:sp modelId="{6D536E0F-208B-814D-8E8F-710E7FDA3193}">
      <dsp:nvSpPr>
        <dsp:cNvPr id="0" name=""/>
        <dsp:cNvSpPr/>
      </dsp:nvSpPr>
      <dsp:spPr>
        <a:xfrm>
          <a:off x="3026"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rPr>
            <a:t>A subject is an active entity that causes information to flow among objects or changes the system state</a:t>
          </a:r>
          <a:endParaRPr lang="en-US" sz="1700" kern="1200" dirty="0">
            <a:latin typeface="+mj-lt"/>
          </a:endParaRPr>
        </a:p>
        <a:p>
          <a:pPr marL="171450" lvl="1" indent="-171450" algn="l" defTabSz="755650" rtl="0">
            <a:lnSpc>
              <a:spcPct val="90000"/>
            </a:lnSpc>
            <a:spcBef>
              <a:spcPct val="0"/>
            </a:spcBef>
            <a:spcAft>
              <a:spcPts val="1524"/>
            </a:spcAft>
            <a:buChar char="••"/>
          </a:pPr>
          <a:r>
            <a:rPr lang="en-US" sz="1700" kern="1200" dirty="0" smtClean="0">
              <a:latin typeface="+mj-lt"/>
            </a:rPr>
            <a:t>Attributes define the identity and characteristics of the subject</a:t>
          </a:r>
          <a:endParaRPr lang="en-US" sz="1700" kern="1200" dirty="0">
            <a:latin typeface="+mj-lt"/>
          </a:endParaRPr>
        </a:p>
      </dsp:txBody>
      <dsp:txXfrm>
        <a:off x="3026" y="1072450"/>
        <a:ext cx="2308145" cy="3413812"/>
      </dsp:txXfrm>
    </dsp:sp>
    <dsp:sp modelId="{9D77E78E-02AA-FD40-B2D6-2C660715F549}">
      <dsp:nvSpPr>
        <dsp:cNvPr id="0" name=""/>
        <dsp:cNvSpPr/>
      </dsp:nvSpPr>
      <dsp:spPr>
        <a:xfrm>
          <a:off x="2672208" y="3970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Object attributes</a:t>
          </a:r>
        </a:p>
      </dsp:txBody>
      <dsp:txXfrm>
        <a:off x="3131208" y="39700"/>
        <a:ext cx="1967182" cy="918000"/>
      </dsp:txXfrm>
    </dsp:sp>
    <dsp:sp modelId="{5C9C9464-D886-F54D-81C1-ACA0089E829B}">
      <dsp:nvSpPr>
        <dsp:cNvPr id="0" name=""/>
        <dsp:cNvSpPr/>
      </dsp:nvSpPr>
      <dsp:spPr>
        <a:xfrm>
          <a:off x="2672208"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cs typeface="Palatino Linotype (Body)"/>
            </a:rPr>
            <a:t>An object (or resource) is a passive information system-related entity containing or receiving information</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r>
            <a:rPr lang="en-US" sz="1700" kern="1200" dirty="0" smtClean="0">
              <a:latin typeface="+mj-lt"/>
              <a:cs typeface="Palatino Linotype (Body)"/>
            </a:rPr>
            <a:t>Objects have attributes that can be leverages to make access control decisions</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endParaRPr lang="en-US" sz="1700" kern="1200" dirty="0"/>
        </a:p>
      </dsp:txBody>
      <dsp:txXfrm>
        <a:off x="2672208" y="1072450"/>
        <a:ext cx="2308145" cy="3413812"/>
      </dsp:txXfrm>
    </dsp:sp>
    <dsp:sp modelId="{F404E2DB-56BA-4743-8145-F722FEBF52A5}">
      <dsp:nvSpPr>
        <dsp:cNvPr id="0" name=""/>
        <dsp:cNvSpPr/>
      </dsp:nvSpPr>
      <dsp:spPr>
        <a:xfrm>
          <a:off x="5341391" y="39700"/>
          <a:ext cx="2885182" cy="918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Environment attributes</a:t>
          </a:r>
        </a:p>
      </dsp:txBody>
      <dsp:txXfrm>
        <a:off x="5800391" y="39700"/>
        <a:ext cx="1967182" cy="918000"/>
      </dsp:txXfrm>
    </dsp:sp>
    <dsp:sp modelId="{36E5E7F1-34B4-4049-B517-21AD2FD3CAD9}">
      <dsp:nvSpPr>
        <dsp:cNvPr id="0" name=""/>
        <dsp:cNvSpPr/>
      </dsp:nvSpPr>
      <dsp:spPr>
        <a:xfrm>
          <a:off x="5341391"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latin typeface="+mj-lt"/>
            </a:rPr>
            <a:t>Describe the operational, technical, and even situational environment or context in which the information access occurs</a:t>
          </a:r>
          <a:endParaRPr lang="en-US" sz="1700" b="0" kern="1200" dirty="0">
            <a:latin typeface="+mj-lt"/>
          </a:endParaRPr>
        </a:p>
        <a:p>
          <a:pPr marL="171450" lvl="1" indent="-171450" algn="l" defTabSz="755650" rtl="0">
            <a:lnSpc>
              <a:spcPct val="90000"/>
            </a:lnSpc>
            <a:spcBef>
              <a:spcPct val="0"/>
            </a:spcBef>
            <a:spcAft>
              <a:spcPts val="1524"/>
            </a:spcAft>
            <a:buChar char="••"/>
          </a:pPr>
          <a:r>
            <a:rPr lang="en-US" sz="1700" b="0" kern="1200" dirty="0" smtClean="0">
              <a:latin typeface="+mj-lt"/>
            </a:rPr>
            <a:t>These attributes have so far been largely ignored in most access control policies</a:t>
          </a:r>
          <a:endParaRPr lang="en-US" sz="1700" b="0" kern="1200" dirty="0">
            <a:latin typeface="+mj-lt"/>
          </a:endParaRPr>
        </a:p>
      </dsp:txBody>
      <dsp:txXfrm>
        <a:off x="5341391" y="1072450"/>
        <a:ext cx="2308145" cy="3413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Distinguishable because it controls access to objects by evaluating rules against the attributes of entities, operations, and the environment relevant to a request</a:t>
          </a:r>
          <a:endParaRPr lang="en-US" sz="1200" b="1" kern="1200" dirty="0">
            <a:solidFill>
              <a:schemeClr val="bg1"/>
            </a:solidFill>
          </a:endParaRP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sz="1200" b="1" kern="1200" dirty="0">
            <a:solidFill>
              <a:schemeClr val="bg1"/>
            </a:solidFill>
          </a:endParaRP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Systems are capable of enforcing DAC, RBAC, and MAC concepts</a:t>
          </a:r>
          <a:endParaRPr lang="en-US" sz="1200" b="1" kern="1200" dirty="0">
            <a:solidFill>
              <a:schemeClr val="bg1"/>
            </a:solidFill>
          </a:endParaRP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Allows an unlimited number of attributes to be combined to satisfy any access control rule</a:t>
          </a:r>
          <a:endParaRPr lang="en-US" sz="1200" b="1" kern="1200" dirty="0">
            <a:solidFill>
              <a:schemeClr val="bg1"/>
            </a:solidFill>
          </a:endParaRPr>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4191466" numCol="1" spcCol="1270" anchor="t" anchorCtr="0">
          <a:noAutofit/>
        </a:bodyPr>
        <a:lstStyle/>
        <a:p>
          <a:pPr lvl="0" algn="l" defTabSz="800100" rtl="0">
            <a:lnSpc>
              <a:spcPct val="90000"/>
            </a:lnSpc>
            <a:spcBef>
              <a:spcPct val="0"/>
            </a:spcBef>
            <a:spcAft>
              <a:spcPct val="35000"/>
            </a:spcAft>
          </a:pPr>
          <a:r>
            <a:rPr lang="en-US" sz="1800" kern="1200" dirty="0" smtClean="0"/>
            <a:t>A policy is a set of rules and relationships that govern allowable behavior within an organization, based on the privileges of subjects and how resources or objects are to be protected under which environment conditions</a:t>
          </a:r>
          <a:endParaRPr lang="en-US" sz="1800" kern="1200" dirty="0"/>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Typically written from the perspective of the object that needs protecting and the privileges available to subjects</a:t>
          </a:r>
          <a:endParaRPr lang="en-US" sz="1600" kern="1200" dirty="0"/>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400567" numCol="1" spcCol="1270" anchor="t" anchorCtr="0">
          <a:noAutofit/>
        </a:bodyPr>
        <a:lstStyle/>
        <a:p>
          <a:pPr lvl="0" algn="l" defTabSz="800100" rtl="0">
            <a:lnSpc>
              <a:spcPct val="90000"/>
            </a:lnSpc>
            <a:spcBef>
              <a:spcPct val="0"/>
            </a:spcBef>
            <a:spcAft>
              <a:spcPct val="35000"/>
            </a:spcAft>
          </a:pPr>
          <a:endParaRPr lang="en-US" sz="1800" kern="1200" dirty="0" smtClean="0"/>
        </a:p>
        <a:p>
          <a:pPr lvl="0" algn="l" defTabSz="800100" rtl="0">
            <a:lnSpc>
              <a:spcPct val="90000"/>
            </a:lnSpc>
            <a:spcBef>
              <a:spcPct val="0"/>
            </a:spcBef>
            <a:spcAft>
              <a:spcPct val="35000"/>
            </a:spcAft>
          </a:pPr>
          <a:r>
            <a:rPr lang="en-US" sz="1800" kern="1200" dirty="0" smtClean="0"/>
            <a:t>Privileges represent the authorized behavior of a subject and are defined by an authority and embodied in a policy</a:t>
          </a:r>
          <a:endParaRPr lang="en-US" sz="1800" kern="1200" dirty="0"/>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Other terms commonly used instead of privileges are: rights, authorizations, and entitlements</a:t>
          </a:r>
          <a:endParaRPr lang="en-US" sz="1600" kern="1200" dirty="0"/>
        </a:p>
      </dsp:txBody>
      <dsp:txXfrm>
        <a:off x="1857685" y="3103656"/>
        <a:ext cx="5954409" cy="1596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370E-2471-BF4F-8E10-B2A82C416590}">
      <dsp:nvSpPr>
        <dsp:cNvPr id="0" name=""/>
        <dsp:cNvSpPr/>
      </dsp:nvSpPr>
      <dsp:spPr>
        <a:xfrm>
          <a:off x="0" y="123407"/>
          <a:ext cx="4937760" cy="4937760"/>
        </a:xfrm>
        <a:prstGeom prst="pie">
          <a:avLst>
            <a:gd name="adj1" fmla="val 54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63B1C6-83E2-F54F-9D91-C646D42A8853}">
      <dsp:nvSpPr>
        <dsp:cNvPr id="0" name=""/>
        <dsp:cNvSpPr/>
      </dsp:nvSpPr>
      <dsp:spPr>
        <a:xfrm>
          <a:off x="2468880" y="123407"/>
          <a:ext cx="5760719" cy="493776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Concerned with assigning attributes to a digital identity and connecting that digital identity to an individual or NPE</a:t>
          </a:r>
          <a:endParaRPr lang="en-US" sz="1100" b="1" kern="1200" dirty="0"/>
        </a:p>
      </dsp:txBody>
      <dsp:txXfrm>
        <a:off x="2468880" y="123407"/>
        <a:ext cx="2880359" cy="790041"/>
      </dsp:txXfrm>
    </dsp:sp>
    <dsp:sp modelId="{F64B686A-B440-6241-84CC-993A05FEDEF4}">
      <dsp:nvSpPr>
        <dsp:cNvPr id="0" name=""/>
        <dsp:cNvSpPr/>
      </dsp:nvSpPr>
      <dsp:spPr>
        <a:xfrm>
          <a:off x="518464" y="913449"/>
          <a:ext cx="3900830" cy="3900830"/>
        </a:xfrm>
        <a:prstGeom prst="pie">
          <a:avLst>
            <a:gd name="adj1" fmla="val 5400000"/>
            <a:gd name="adj2" fmla="val 1620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871D24-64AF-FB44-B220-32C1E0FA3BDB}">
      <dsp:nvSpPr>
        <dsp:cNvPr id="0" name=""/>
        <dsp:cNvSpPr/>
      </dsp:nvSpPr>
      <dsp:spPr>
        <a:xfrm>
          <a:off x="2468880" y="913449"/>
          <a:ext cx="5760719" cy="390083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Goal is to establish a trustworthy digital identity that is independent of a specific application or context</a:t>
          </a:r>
          <a:endParaRPr lang="en-US" sz="1100" b="1" kern="1200" dirty="0"/>
        </a:p>
      </dsp:txBody>
      <dsp:txXfrm>
        <a:off x="2468880" y="913449"/>
        <a:ext cx="2880359" cy="790041"/>
      </dsp:txXfrm>
    </dsp:sp>
    <dsp:sp modelId="{1C7BBBCF-2793-3C46-A6BF-1014F07F145E}">
      <dsp:nvSpPr>
        <dsp:cNvPr id="0" name=""/>
        <dsp:cNvSpPr/>
      </dsp:nvSpPr>
      <dsp:spPr>
        <a:xfrm>
          <a:off x="1036929" y="1703491"/>
          <a:ext cx="2863900" cy="2863900"/>
        </a:xfrm>
        <a:prstGeom prst="pie">
          <a:avLst>
            <a:gd name="adj1" fmla="val 5400000"/>
            <a:gd name="adj2" fmla="val 162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667A58-2546-A44E-B567-5DC579EFD80F}">
      <dsp:nvSpPr>
        <dsp:cNvPr id="0" name=""/>
        <dsp:cNvSpPr/>
      </dsp:nvSpPr>
      <dsp:spPr>
        <a:xfrm>
          <a:off x="2468880" y="1703491"/>
          <a:ext cx="5760719" cy="2863900"/>
        </a:xfrm>
        <a:prstGeom prst="rect">
          <a:avLst/>
        </a:prstGeom>
        <a:solidFill>
          <a:schemeClr val="lt1">
            <a:alpha val="90000"/>
            <a:hueOff val="0"/>
            <a:satOff val="0"/>
            <a:lumOff val="0"/>
            <a:alphaOff val="0"/>
          </a:schemeClr>
        </a:solidFill>
        <a:ln w="9525" cap="flat" cmpd="sng" algn="ctr">
          <a:solidFill>
            <a:schemeClr val="accent4">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Most common approach to access control for applications and programs is to create a digital representation of an identity for the specific use of the application or program</a:t>
          </a:r>
          <a:endParaRPr lang="en-US" sz="1100" b="1" kern="1200" dirty="0"/>
        </a:p>
      </dsp:txBody>
      <dsp:txXfrm>
        <a:off x="2468880" y="1703491"/>
        <a:ext cx="2880359" cy="790041"/>
      </dsp:txXfrm>
    </dsp:sp>
    <dsp:sp modelId="{FFBE0D89-9E6A-B043-AE72-AF27332AF257}">
      <dsp:nvSpPr>
        <dsp:cNvPr id="0" name=""/>
        <dsp:cNvSpPr/>
      </dsp:nvSpPr>
      <dsp:spPr>
        <a:xfrm>
          <a:off x="1555394" y="2493532"/>
          <a:ext cx="1826971" cy="1826971"/>
        </a:xfrm>
        <a:prstGeom prst="pie">
          <a:avLst>
            <a:gd name="adj1" fmla="val 5400000"/>
            <a:gd name="adj2" fmla="val 1620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DC1A71-938B-DD44-A290-13FDF63A3060}">
      <dsp:nvSpPr>
        <dsp:cNvPr id="0" name=""/>
        <dsp:cNvSpPr/>
      </dsp:nvSpPr>
      <dsp:spPr>
        <a:xfrm>
          <a:off x="2468880" y="2493532"/>
          <a:ext cx="5760719" cy="1826971"/>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Maintenance and protection of the identity itself is  treated as secondary to the mission associated with the application</a:t>
          </a:r>
          <a:endParaRPr lang="en-US" sz="1100" b="1" kern="1200" dirty="0"/>
        </a:p>
      </dsp:txBody>
      <dsp:txXfrm>
        <a:off x="2468880" y="2493532"/>
        <a:ext cx="2880359" cy="790041"/>
      </dsp:txXfrm>
    </dsp:sp>
    <dsp:sp modelId="{282FDDEB-407B-D045-8251-0E7AAEE61017}">
      <dsp:nvSpPr>
        <dsp:cNvPr id="0" name=""/>
        <dsp:cNvSpPr/>
      </dsp:nvSpPr>
      <dsp:spPr>
        <a:xfrm>
          <a:off x="2073859" y="3283574"/>
          <a:ext cx="790041" cy="790041"/>
        </a:xfrm>
        <a:prstGeom prst="pie">
          <a:avLst>
            <a:gd name="adj1" fmla="val 5400000"/>
            <a:gd name="adj2" fmla="val 1620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EB8184-45B7-4545-AC83-434F7A3F15F9}">
      <dsp:nvSpPr>
        <dsp:cNvPr id="0" name=""/>
        <dsp:cNvSpPr/>
      </dsp:nvSpPr>
      <dsp:spPr>
        <a:xfrm>
          <a:off x="2468880" y="3283574"/>
          <a:ext cx="5760719" cy="790041"/>
        </a:xfrm>
        <a:prstGeom prst="rect">
          <a:avLst/>
        </a:prstGeom>
        <a:solidFill>
          <a:schemeClr val="lt1">
            <a:alpha val="9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solidFill>
                <a:schemeClr val="bg1"/>
              </a:solidFill>
            </a:rPr>
            <a:t>Final element is lifecycle management which includes:</a:t>
          </a:r>
          <a:endParaRPr lang="en-US" sz="1100" b="1" kern="1200" dirty="0">
            <a:solidFill>
              <a:schemeClr val="bg1"/>
            </a:solidFill>
          </a:endParaRPr>
        </a:p>
      </dsp:txBody>
      <dsp:txXfrm>
        <a:off x="2468880" y="3283574"/>
        <a:ext cx="2880359" cy="790041"/>
      </dsp:txXfrm>
    </dsp:sp>
    <dsp:sp modelId="{96710D7E-F2C1-A04C-BDE7-E9BA616CEEDB}">
      <dsp:nvSpPr>
        <dsp:cNvPr id="0" name=""/>
        <dsp:cNvSpPr/>
      </dsp:nvSpPr>
      <dsp:spPr>
        <a:xfrm>
          <a:off x="5349240" y="3283574"/>
          <a:ext cx="2880359" cy="7900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rtl="0">
            <a:lnSpc>
              <a:spcPct val="90000"/>
            </a:lnSpc>
            <a:spcBef>
              <a:spcPct val="0"/>
            </a:spcBef>
            <a:spcAft>
              <a:spcPct val="15000"/>
            </a:spcAft>
            <a:buChar char="••"/>
          </a:pPr>
          <a:r>
            <a:rPr lang="en-US" sz="700" b="1" kern="1200" dirty="0" smtClean="0">
              <a:solidFill>
                <a:schemeClr val="bg1"/>
              </a:solidFill>
            </a:rPr>
            <a:t>Mechanisms, policies, and procedures for protecting personal identity information</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Controlling access to identity data</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Techniques for sharing authoritative identity data with applications that need it</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Revocation of an enterprise identity</a:t>
          </a:r>
          <a:endParaRPr lang="en-US" sz="700" b="1" kern="1200" dirty="0">
            <a:solidFill>
              <a:schemeClr val="bg1"/>
            </a:solidFill>
          </a:endParaRPr>
        </a:p>
      </dsp:txBody>
      <dsp:txXfrm>
        <a:off x="5349240" y="3283574"/>
        <a:ext cx="2880359" cy="790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 Chapter 4 “Access</a:t>
            </a:r>
            <a:r>
              <a:rPr lang="en-US" baseline="0" dirty="0" smtClean="0">
                <a:latin typeface="Times New Roman" pitchFamily="-107" charset="0"/>
              </a:rPr>
              <a:t> Control</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2544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10</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1" dirty="0" smtClean="0"/>
              <a:t>access matrix</a:t>
            </a:r>
            <a:r>
              <a:rPr lang="en-US" b="0" dirty="0" smtClean="0"/>
              <a:t>.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val="374575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11</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val="423867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12</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r>
              <a:rPr lang="en-US" b="0" baseline="0" dirty="0" smtClean="0"/>
              <a:t> </a:t>
            </a:r>
            <a:r>
              <a:rPr lang="en-US" b="0" dirty="0" smtClean="0"/>
              <a:t>in one of two ways. The matrix may be decomposed by columns, yielding</a:t>
            </a:r>
            <a:r>
              <a:rPr lang="en-US" b="0" baseline="0" dirty="0" smtClean="0"/>
              <a:t> </a:t>
            </a:r>
            <a:r>
              <a:rPr lang="en-US" b="1" dirty="0" smtClean="0"/>
              <a:t>access control lists </a:t>
            </a:r>
            <a:r>
              <a:rPr lang="en-US" b="0" dirty="0" smtClean="0"/>
              <a:t>(ACLs); see Figure 4.2b. For each object, an ACL lists users and</a:t>
            </a:r>
            <a:r>
              <a:rPr lang="en-US" b="0" baseline="0" dirty="0" smtClean="0"/>
              <a:t> </a:t>
            </a:r>
            <a:r>
              <a:rPr lang="en-US" b="0" dirty="0" smtClean="0"/>
              <a:t>their permitted access rights. The ACL may contain a default, or public, entry. This</a:t>
            </a:r>
            <a:r>
              <a:rPr lang="en-US" b="0" baseline="0" dirty="0" smtClean="0"/>
              <a:t> </a:t>
            </a:r>
            <a:r>
              <a:rPr lang="en-US" b="0" dirty="0" smtClean="0"/>
              <a:t>allows users that are not explicitly listed as having special rights to have a default</a:t>
            </a:r>
            <a:r>
              <a:rPr lang="en-US" b="0" baseline="0" dirty="0" smtClean="0"/>
              <a:t> </a:t>
            </a:r>
            <a:r>
              <a:rPr lang="en-US" b="0" dirty="0" smtClean="0"/>
              <a:t>set of rights. The default set of rights should always follow the rule of least privilege</a:t>
            </a:r>
            <a:r>
              <a:rPr lang="en-US" b="0" baseline="0" dirty="0" smtClean="0"/>
              <a:t> </a:t>
            </a:r>
            <a:r>
              <a:rPr lang="en-US" b="0" dirty="0" smtClean="0"/>
              <a:t>or read-only access, whichever is applicable. Elements of the list may include</a:t>
            </a:r>
            <a:r>
              <a:rPr lang="en-US" b="0" baseline="0" dirty="0" smtClean="0"/>
              <a:t> </a:t>
            </a:r>
            <a:r>
              <a:rPr lang="en-US" b="0" dirty="0" smtClean="0"/>
              <a:t>individual users as well as groups of users.</a:t>
            </a:r>
          </a:p>
          <a:p>
            <a:endParaRPr lang="en-US" b="0" dirty="0" smtClean="0"/>
          </a:p>
          <a:p>
            <a:r>
              <a:rPr lang="en-US" b="0" dirty="0" smtClean="0"/>
              <a:t>When it is desired to determine which subjects have which access rights to a particular</a:t>
            </a:r>
            <a:r>
              <a:rPr lang="en-US" b="0" baseline="0" dirty="0" smtClean="0"/>
              <a:t> </a:t>
            </a:r>
            <a:r>
              <a:rPr lang="en-US" b="0" dirty="0" smtClean="0"/>
              <a:t>resource, ACLs are convenient, because each ACL provides the information</a:t>
            </a:r>
            <a:r>
              <a:rPr lang="en-US" b="0" baseline="0" dirty="0" smtClean="0"/>
              <a:t> </a:t>
            </a:r>
            <a:r>
              <a:rPr lang="en-US" b="0" dirty="0" smtClean="0"/>
              <a:t>for a given resource. However, this data structure is not convenient for determining</a:t>
            </a:r>
            <a:r>
              <a:rPr lang="en-US" b="0" baseline="0" dirty="0" smtClean="0"/>
              <a:t> t</a:t>
            </a:r>
            <a:r>
              <a:rPr lang="en-US" b="0" dirty="0" smtClean="0"/>
              <a: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val="294078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13</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ACLs or capability lists (Table 4.2). An authorization</a:t>
            </a:r>
            <a:r>
              <a:rPr lang="en-US" baseline="0" dirty="0" smtClean="0"/>
              <a:t> </a:t>
            </a:r>
            <a:r>
              <a:rPr lang="en-US" dirty="0" smtClean="0"/>
              <a:t>table contains one row for one access right of one subject to one resource.</a:t>
            </a:r>
            <a:r>
              <a:rPr lang="en-US" baseline="0" dirty="0" smtClean="0"/>
              <a:t> </a:t>
            </a:r>
            <a:r>
              <a:rPr lang="en-US" dirty="0" smtClean="0"/>
              <a:t>Sorting or accessing the table by subject is equivalent to a capability list. Sorting or</a:t>
            </a:r>
            <a:r>
              <a:rPr lang="en-US" baseline="0" dirty="0" smtClean="0"/>
              <a:t> </a:t>
            </a:r>
            <a:r>
              <a:rPr lang="en-US" dirty="0" smtClean="0"/>
              <a:t>accessing the table by object is equivalent to an ACL. A relational database can</a:t>
            </a:r>
            <a:r>
              <a:rPr lang="en-US" baseline="0" dirty="0" smtClean="0"/>
              <a:t> </a:t>
            </a:r>
            <a:r>
              <a:rPr lang="en-US" dirty="0" smtClean="0"/>
              <a:t>easily implement an authorization table of this type.</a:t>
            </a:r>
          </a:p>
        </p:txBody>
      </p:sp>
    </p:spTree>
    <p:extLst>
      <p:ext uri="{BB962C8B-B14F-4D97-AF65-F5344CB8AC3E}">
        <p14:creationId xmlns:p14="http://schemas.microsoft.com/office/powerpoint/2010/main" val="18892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1</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a:p>
            <a:pPr>
              <a:defRPr/>
            </a:pPr>
            <a:endParaRPr lang="en-US" b="0" dirty="0" smtClean="0"/>
          </a:p>
          <a:p>
            <a:pPr>
              <a:defRPr/>
            </a:pPr>
            <a:r>
              <a:rPr lang="en-US" b="0" dirty="0" smtClean="0"/>
              <a:t>From a logical or functional point of view, a separate access control module is</a:t>
            </a:r>
          </a:p>
          <a:p>
            <a:pPr>
              <a:defRPr/>
            </a:pPr>
            <a:r>
              <a:rPr lang="en-US" b="0" dirty="0" smtClean="0"/>
              <a:t>associated with each type of object (Figure 4.4). The module evaluates each request</a:t>
            </a:r>
          </a:p>
          <a:p>
            <a:pPr>
              <a:defRPr/>
            </a:pPr>
            <a:r>
              <a:rPr lang="en-US" b="0" dirty="0" smtClean="0"/>
              <a:t>by a subject to access an object to determine if the access right exists. An access</a:t>
            </a:r>
          </a:p>
          <a:p>
            <a:pPr>
              <a:defRPr/>
            </a:pPr>
            <a:r>
              <a:rPr lang="en-US" b="0" dirty="0" smtClean="0"/>
              <a:t>attempt triggers the following steps:</a:t>
            </a:r>
          </a:p>
          <a:p>
            <a:pPr>
              <a:defRPr/>
            </a:pPr>
            <a:endParaRPr lang="en-US" b="0" dirty="0" smtClean="0"/>
          </a:p>
          <a:p>
            <a:pPr>
              <a:defRPr/>
            </a:pPr>
            <a:r>
              <a:rPr lang="en-US" b="0" dirty="0" smtClean="0"/>
              <a:t>1. A subject </a:t>
            </a:r>
            <a:r>
              <a:rPr lang="en-US" b="0" i="1" dirty="0" smtClean="0"/>
              <a:t>S</a:t>
            </a:r>
            <a:r>
              <a:rPr lang="en-US" b="0" i="1" baseline="-25000" dirty="0" smtClean="0"/>
              <a:t>0</a:t>
            </a:r>
            <a:r>
              <a:rPr lang="en-US" b="0" i="1" dirty="0" smtClean="0"/>
              <a:t> issues a request of type α for object X.</a:t>
            </a:r>
          </a:p>
          <a:p>
            <a:pPr>
              <a:defRPr/>
            </a:pPr>
            <a:endParaRPr lang="en-US" b="0" dirty="0" smtClean="0"/>
          </a:p>
          <a:p>
            <a:pPr>
              <a:defRPr/>
            </a:pPr>
            <a:r>
              <a:rPr lang="en-US" b="0" dirty="0" smtClean="0"/>
              <a:t>2. The request causes the system (the operating system or an access control interface</a:t>
            </a:r>
          </a:p>
          <a:p>
            <a:pPr>
              <a:defRPr/>
            </a:pPr>
            <a:r>
              <a:rPr lang="en-US" b="0" dirty="0" smtClean="0"/>
              <a:t>module of some sort) to generate a message of the form (</a:t>
            </a:r>
            <a:r>
              <a:rPr lang="en-US" b="0" i="1" dirty="0" smtClean="0"/>
              <a:t>S</a:t>
            </a:r>
            <a:r>
              <a:rPr lang="en-US" b="0" i="1" baseline="-25000" dirty="0" smtClean="0"/>
              <a:t>0</a:t>
            </a:r>
            <a:r>
              <a:rPr lang="en-US" b="0" i="1" dirty="0" smtClean="0"/>
              <a:t>, α, X) to the</a:t>
            </a:r>
          </a:p>
          <a:p>
            <a:pPr>
              <a:defRPr/>
            </a:pPr>
            <a:r>
              <a:rPr lang="en-US" b="0" dirty="0" smtClean="0"/>
              <a:t>controller for </a:t>
            </a:r>
            <a:r>
              <a:rPr lang="en-US" b="0" i="1" dirty="0" smtClean="0"/>
              <a:t>X.</a:t>
            </a:r>
          </a:p>
          <a:p>
            <a:pPr>
              <a:defRPr/>
            </a:pPr>
            <a:endParaRPr lang="en-US" b="0" i="1" dirty="0" smtClean="0"/>
          </a:p>
          <a:p>
            <a:pPr>
              <a:defRPr/>
            </a:pPr>
            <a:r>
              <a:rPr lang="en-US" b="0" dirty="0" smtClean="0"/>
              <a:t>3. The controller interrogates the access matrix A to determine if α is in </a:t>
            </a:r>
            <a:r>
              <a:rPr lang="en-US" b="0" i="1" dirty="0" smtClean="0"/>
              <a:t>A[S</a:t>
            </a:r>
            <a:r>
              <a:rPr lang="en-US" b="0" i="1" baseline="-25000" dirty="0" smtClean="0"/>
              <a:t>0</a:t>
            </a:r>
            <a:r>
              <a:rPr lang="en-US" b="0" i="1" dirty="0" smtClean="0"/>
              <a:t>, X].</a:t>
            </a:r>
          </a:p>
          <a:p>
            <a:pPr>
              <a:defRPr/>
            </a:pPr>
            <a:r>
              <a:rPr lang="en-US" b="0" dirty="0" smtClean="0"/>
              <a:t>If so, the access is allowed; if not, the access is denied and a protection violation</a:t>
            </a:r>
          </a:p>
          <a:p>
            <a:pPr>
              <a:defRPr/>
            </a:pPr>
            <a:r>
              <a:rPr lang="en-US" b="0" dirty="0" smtClean="0"/>
              <a:t>occurs. The violation should trigger a warning and appropriate action.</a:t>
            </a:r>
            <a:endParaRPr lang="en-US" b="0" dirty="0"/>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14</a:t>
            </a:fld>
            <a:endParaRPr lang="en-AU" smtClean="0"/>
          </a:p>
        </p:txBody>
      </p:sp>
    </p:spTree>
    <p:extLst>
      <p:ext uri="{BB962C8B-B14F-4D97-AF65-F5344CB8AC3E}">
        <p14:creationId xmlns:p14="http://schemas.microsoft.com/office/powerpoint/2010/main" val="93474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extLst>
      <p:ext uri="{BB962C8B-B14F-4D97-AF65-F5344CB8AC3E}">
        <p14:creationId xmlns:p14="http://schemas.microsoft.com/office/powerpoint/2010/main" val="151412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smtClean="0"/>
              <a:t>The model also includes a set of rules that govern modifications to the access</a:t>
            </a:r>
          </a:p>
          <a:p>
            <a:pPr>
              <a:defRPr/>
            </a:pPr>
            <a:r>
              <a:rPr lang="en-US" dirty="0" smtClean="0"/>
              <a:t>matrix, shown in Table 4.3.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4.3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4.3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a:p>
            <a:pPr>
              <a:defRPr/>
            </a:pPr>
            <a:endParaRPr lang="en-US" dirty="0" smtClean="0"/>
          </a:p>
          <a:p>
            <a:pPr>
              <a:defRPr/>
            </a:pPr>
            <a:r>
              <a:rPr lang="en-US" dirty="0" smtClean="0"/>
              <a:t>The ability of one subject to create another subject and to have ‘owner’ access</a:t>
            </a:r>
          </a:p>
          <a:p>
            <a:pPr>
              <a:defRPr/>
            </a:pPr>
            <a:r>
              <a:rPr lang="en-US" dirty="0" smtClean="0"/>
              <a:t>right to that subject can be used to define a hierarchy of subjects. For example, in</a:t>
            </a:r>
          </a:p>
          <a:p>
            <a:pPr>
              <a:defRPr/>
            </a:pPr>
            <a:r>
              <a:rPr lang="en-US" dirty="0" smtClean="0"/>
              <a:t>Figure 4.3, </a:t>
            </a:r>
            <a:r>
              <a:rPr lang="en-US" i="1" dirty="0" smtClean="0"/>
              <a:t>S</a:t>
            </a:r>
            <a:r>
              <a:rPr lang="en-US" i="1" baseline="-25000" dirty="0" smtClean="0"/>
              <a:t>1</a:t>
            </a:r>
            <a:r>
              <a:rPr lang="en-US" i="1" dirty="0" smtClean="0"/>
              <a:t> owns S</a:t>
            </a:r>
            <a:r>
              <a:rPr lang="en-US" i="1" baseline="-25000" dirty="0" smtClean="0"/>
              <a:t>2</a:t>
            </a:r>
            <a:r>
              <a:rPr lang="en-US" i="1" dirty="0" smtClean="0"/>
              <a:t> and S</a:t>
            </a:r>
            <a:r>
              <a:rPr lang="en-US" i="1" baseline="-25000" dirty="0" smtClean="0"/>
              <a:t>3</a:t>
            </a:r>
            <a:r>
              <a:rPr lang="en-US" i="1" dirty="0" smtClean="0"/>
              <a:t>, so that S</a:t>
            </a:r>
            <a:r>
              <a:rPr lang="en-US" i="1" baseline="-25000" dirty="0" smtClean="0"/>
              <a:t>2</a:t>
            </a:r>
            <a:r>
              <a:rPr lang="en-US" i="1" dirty="0" smtClean="0"/>
              <a:t> and S</a:t>
            </a:r>
            <a:r>
              <a:rPr lang="en-US" i="1" baseline="-25000" dirty="0" smtClean="0"/>
              <a:t>3</a:t>
            </a:r>
            <a:r>
              <a:rPr lang="en-US" i="1" dirty="0" smtClean="0"/>
              <a:t> are subordinate to S</a:t>
            </a:r>
            <a:r>
              <a:rPr lang="en-US" i="1" baseline="-25000" dirty="0" smtClean="0"/>
              <a:t>1</a:t>
            </a:r>
            <a:r>
              <a:rPr lang="en-US" i="1" dirty="0" smtClean="0"/>
              <a:t>. By the rules</a:t>
            </a:r>
          </a:p>
          <a:p>
            <a:pPr>
              <a:defRPr/>
            </a:pPr>
            <a:r>
              <a:rPr lang="en-US" dirty="0" smtClean="0"/>
              <a:t>of Table 4.3, </a:t>
            </a:r>
            <a:r>
              <a:rPr lang="en-US" i="1" dirty="0" smtClean="0"/>
              <a:t>S</a:t>
            </a:r>
            <a:r>
              <a:rPr lang="en-US" i="1" baseline="-25000" dirty="0" smtClean="0"/>
              <a:t>1</a:t>
            </a:r>
            <a:r>
              <a:rPr lang="en-US" i="1" dirty="0" smtClean="0"/>
              <a:t> can grant and delete to S</a:t>
            </a:r>
            <a:r>
              <a:rPr lang="en-US" i="1" baseline="-25000" dirty="0" smtClean="0"/>
              <a:t>2</a:t>
            </a:r>
            <a:r>
              <a:rPr lang="en-US" i="1" dirty="0" smtClean="0"/>
              <a:t> access rights that S</a:t>
            </a:r>
            <a:r>
              <a:rPr lang="en-US" i="1" baseline="-25000" dirty="0" smtClean="0"/>
              <a:t>1</a:t>
            </a:r>
            <a:r>
              <a:rPr lang="en-US" i="1" dirty="0" smtClean="0"/>
              <a:t> already has. Thus,</a:t>
            </a:r>
          </a:p>
          <a:p>
            <a:pPr>
              <a:defRPr/>
            </a:pPr>
            <a:r>
              <a:rPr lang="en-US" dirty="0" smtClean="0"/>
              <a:t>a subject can create another subject with a subset of its own access rights. This</a:t>
            </a:r>
          </a:p>
          <a:p>
            <a:pPr>
              <a:defRPr/>
            </a:pPr>
            <a:r>
              <a:rPr lang="en-US" dirty="0" smtClean="0"/>
              <a:t>might be useful, for example, if a subject is invoking an application that is not fully</a:t>
            </a:r>
          </a:p>
          <a:p>
            <a:pPr>
              <a:defRPr/>
            </a:pPr>
            <a:r>
              <a:rPr lang="en-US" dirty="0" smtClean="0"/>
              <a:t>trusted and does not want that application to be able to transfer access rights to</a:t>
            </a:r>
          </a:p>
          <a:p>
            <a:pPr>
              <a:defRPr/>
            </a:pPr>
            <a:r>
              <a:rPr lang="en-US" dirty="0" smtClean="0"/>
              <a:t>other subjects.</a:t>
            </a:r>
            <a:endParaRPr lang="en-US" dirty="0"/>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16</a:t>
            </a:fld>
            <a:endParaRPr lang="en-AU" smtClean="0"/>
          </a:p>
        </p:txBody>
      </p:sp>
    </p:spTree>
    <p:extLst>
      <p:ext uri="{BB962C8B-B14F-4D97-AF65-F5344CB8AC3E}">
        <p14:creationId xmlns:p14="http://schemas.microsoft.com/office/powerpoint/2010/main" val="519604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17</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a:t>
            </a:r>
            <a:r>
              <a:rPr lang="en-US" b="0" dirty="0" smtClean="0"/>
              <a:t>,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a:t>
            </a:r>
            <a:r>
              <a:rPr lang="en-US" b="0" dirty="0" smtClean="0"/>
              <a:t>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extLst>
      <p:ext uri="{BB962C8B-B14F-4D97-AF65-F5344CB8AC3E}">
        <p14:creationId xmlns:p14="http://schemas.microsoft.com/office/powerpoint/2010/main" val="185740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18</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extLst>
      <p:ext uri="{BB962C8B-B14F-4D97-AF65-F5344CB8AC3E}">
        <p14:creationId xmlns:p14="http://schemas.microsoft.com/office/powerpoint/2010/main" val="71981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21</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extLst>
      <p:ext uri="{BB962C8B-B14F-4D97-AF65-F5344CB8AC3E}">
        <p14:creationId xmlns:p14="http://schemas.microsoft.com/office/powerpoint/2010/main" val="226054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can view access control as a central element of computer security. The principal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objectives of computer security are to prevent unauthorized users from gaining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to resources, to prevent legitimate users from accessing resources in an unauthorized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 and to enable legitimate users to access resources in an 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We begin this chapter with an overview of some important concepts. Next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look at three widely used techniques for implementing access control policies.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then turn to a broader perspective of the overall management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using identity, credentials, and attributes. Finally, the concept of a trust framework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introduced.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309825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22</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a:p>
            <a:endParaRPr lang="en-US" dirty="0" smtClean="0"/>
          </a:p>
          <a:p>
            <a:r>
              <a:rPr lang="en-US" dirty="0" smtClean="0"/>
              <a:t>This access scheme is adequate when file access requirements align with users</a:t>
            </a:r>
          </a:p>
          <a:p>
            <a:r>
              <a:rPr lang="en-US" dirty="0" smtClean="0"/>
              <a:t>and a modest number of groups of users. For example, suppose a user wants to give</a:t>
            </a:r>
          </a:p>
          <a:p>
            <a:r>
              <a:rPr lang="en-US" dirty="0" smtClean="0"/>
              <a:t>read access for file X to users A and B and read access for file Y to users B and C. We</a:t>
            </a:r>
          </a:p>
          <a:p>
            <a:r>
              <a:rPr lang="en-US" dirty="0" smtClean="0"/>
              <a:t>would need at least two user groups, and user B would need to belong to both groups</a:t>
            </a:r>
          </a:p>
          <a:p>
            <a:r>
              <a:rPr lang="en-US" dirty="0" smtClean="0"/>
              <a:t>in order to access the two files. However, if there are a large number of different</a:t>
            </a:r>
          </a:p>
          <a:p>
            <a:r>
              <a:rPr lang="en-US" dirty="0" smtClean="0"/>
              <a:t>groupings of users requiring a range of access rights to different files, then a very large</a:t>
            </a:r>
          </a:p>
          <a:p>
            <a:r>
              <a:rPr lang="en-US" dirty="0" smtClean="0"/>
              <a:t>number of groups may be needed to provide this. This rapidly becomes unwieldy and</a:t>
            </a:r>
          </a:p>
          <a:p>
            <a:r>
              <a:rPr lang="en-US" dirty="0" smtClean="0"/>
              <a:t>difficult to manage, even if possible at all. One way to overcome this problem is to use</a:t>
            </a:r>
          </a:p>
          <a:p>
            <a:r>
              <a:rPr lang="en-US" dirty="0" smtClean="0"/>
              <a:t>access control lists, which are provided in most modern UNIX systems.</a:t>
            </a:r>
          </a:p>
          <a:p>
            <a:endParaRPr lang="en-US" dirty="0" smtClean="0"/>
          </a:p>
          <a:p>
            <a:r>
              <a:rPr lang="en-US" dirty="0" smtClean="0"/>
              <a:t>A final point to note is that the traditional UNIX file access control scheme</a:t>
            </a:r>
          </a:p>
          <a:p>
            <a:r>
              <a:rPr lang="en-US" dirty="0" smtClean="0"/>
              <a:t>implements a simple protection domain structure. A domain is associated with the</a:t>
            </a:r>
          </a:p>
          <a:p>
            <a:r>
              <a:rPr lang="en-US" dirty="0" smtClean="0"/>
              <a:t>user, and switching the domain corresponds to changing the user ID temporarily.</a:t>
            </a:r>
            <a:endParaRPr lang="en-US" dirty="0" smtClean="0">
              <a:latin typeface="Times New Roman" pitchFamily="-110" charset="0"/>
            </a:endParaRPr>
          </a:p>
        </p:txBody>
      </p:sp>
    </p:spTree>
    <p:extLst>
      <p:ext uri="{BB962C8B-B14F-4D97-AF65-F5344CB8AC3E}">
        <p14:creationId xmlns:p14="http://schemas.microsoft.com/office/powerpoint/2010/main" val="110725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24</a:t>
            </a:fld>
            <a:endParaRPr lang="en-AU" dirty="0"/>
          </a:p>
        </p:txBody>
      </p:sp>
    </p:spTree>
    <p:extLst>
      <p:ext uri="{BB962C8B-B14F-4D97-AF65-F5344CB8AC3E}">
        <p14:creationId xmlns:p14="http://schemas.microsoft.com/office/powerpoint/2010/main" val="79801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25</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extLst>
      <p:ext uri="{BB962C8B-B14F-4D97-AF65-F5344CB8AC3E}">
        <p14:creationId xmlns:p14="http://schemas.microsoft.com/office/powerpoint/2010/main" val="2872725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FreeBSD and most UNIX implementations that support extended ACLs use</a:t>
            </a:r>
          </a:p>
          <a:p>
            <a:r>
              <a:rPr lang="en-US" b="0" dirty="0" smtClean="0"/>
              <a:t>the following strategy (e.g., Figure 4.5b):</a:t>
            </a:r>
          </a:p>
          <a:p>
            <a:endParaRPr lang="en-US" b="0" dirty="0" smtClean="0"/>
          </a:p>
          <a:p>
            <a:r>
              <a:rPr lang="en-US" b="0" dirty="0" smtClean="0"/>
              <a:t>1. The owner class and other class entries in the 9-bit permission field have the</a:t>
            </a:r>
          </a:p>
          <a:p>
            <a:r>
              <a:rPr lang="en-US" b="0" dirty="0" smtClean="0"/>
              <a:t>same meaning as in the minimal ACL case.</a:t>
            </a:r>
          </a:p>
          <a:p>
            <a:endParaRPr lang="en-US" b="0" dirty="0" smtClean="0"/>
          </a:p>
          <a:p>
            <a:r>
              <a:rPr lang="en-US" b="0" dirty="0" smtClean="0"/>
              <a:t>2. The group class entry specifies the permissions for the owner group for this file.</a:t>
            </a:r>
          </a:p>
          <a:p>
            <a:r>
              <a:rPr lang="en-US" b="0" dirty="0" smtClean="0"/>
              <a:t>These permissions represent the maximum permissions that can be assigned to</a:t>
            </a:r>
          </a:p>
          <a:p>
            <a:r>
              <a:rPr lang="en-US" b="0" dirty="0" smtClean="0"/>
              <a:t>named users or named groups, other than the owning user. In this latter role, the</a:t>
            </a:r>
          </a:p>
          <a:p>
            <a:r>
              <a:rPr lang="en-US" b="0" dirty="0" smtClean="0"/>
              <a:t>group class entry functions as a mask.</a:t>
            </a:r>
          </a:p>
          <a:p>
            <a:endParaRPr lang="en-US" b="0" dirty="0" smtClean="0"/>
          </a:p>
          <a:p>
            <a:r>
              <a:rPr lang="en-US" b="0" dirty="0" smtClean="0"/>
              <a:t>3. Additional named users and named groups may be associated with the file,</a:t>
            </a:r>
          </a:p>
          <a:p>
            <a:r>
              <a:rPr lang="en-US" b="0" dirty="0" smtClean="0"/>
              <a:t>each with a 3-bit permission field. The permissions listed for a named user or</a:t>
            </a:r>
          </a:p>
          <a:p>
            <a:r>
              <a:rPr lang="en-US" b="0" dirty="0" smtClean="0"/>
              <a:t>named group are compared to the mask field. Any permission for the named</a:t>
            </a:r>
          </a:p>
          <a:p>
            <a:r>
              <a:rPr lang="en-US" b="0" dirty="0" smtClean="0"/>
              <a:t>user or named group that is not present in the mask field is disallowed.</a:t>
            </a:r>
          </a:p>
          <a:p>
            <a:endParaRPr lang="en-US" b="0" dirty="0" smtClean="0"/>
          </a:p>
          <a:p>
            <a:r>
              <a:rPr lang="en-US" b="0" dirty="0" smtClean="0"/>
              <a:t>When a process requests access to a file system object, two steps are per formed.</a:t>
            </a:r>
          </a:p>
          <a:p>
            <a:r>
              <a:rPr lang="en-US" b="0" dirty="0" smtClean="0"/>
              <a:t>Step 1 selects the ACL entry that most closely matches the requesting process. The ACL</a:t>
            </a:r>
          </a:p>
          <a:p>
            <a:r>
              <a:rPr lang="en-US" b="0" dirty="0" smtClean="0"/>
              <a:t>entries are looked at in the following order: owner, named users, (owning or named)</a:t>
            </a:r>
          </a:p>
          <a:p>
            <a:r>
              <a:rPr lang="en-US" b="0" dirty="0" smtClean="0"/>
              <a:t>groups, others. Only a single entry determines access. Step 2 checks if the matching entry</a:t>
            </a:r>
          </a:p>
          <a:p>
            <a:r>
              <a:rPr lang="en-US" b="0" dirty="0" smtClean="0"/>
              <a:t>contains sufficient permissions. A process can be a member in more than one group; so</a:t>
            </a:r>
          </a:p>
          <a:p>
            <a:r>
              <a:rPr lang="en-US" b="0" dirty="0" smtClean="0"/>
              <a:t>more than one group entry can match. If any of these matching group entries contain the</a:t>
            </a:r>
          </a:p>
          <a:p>
            <a:r>
              <a:rPr lang="en-US" b="0" dirty="0" smtClean="0"/>
              <a:t>requested permissions, one that contains the requested permissions is picked (the result</a:t>
            </a:r>
          </a:p>
          <a:p>
            <a:r>
              <a:rPr lang="en-US" b="0" dirty="0" smtClean="0"/>
              <a:t>is the same no matter which entry is picked). If none of the matching group entries contains</a:t>
            </a:r>
          </a:p>
          <a:p>
            <a:r>
              <a:rPr lang="en-US" b="0" dirty="0" smtClean="0"/>
              <a:t>the requested permissions, access will be denied no matter which entry is picked.</a:t>
            </a:r>
            <a:endParaRPr lang="en-US" b="0" dirty="0" smtClean="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26</a:t>
            </a:fld>
            <a:endParaRPr lang="en-AU" dirty="0"/>
          </a:p>
        </p:txBody>
      </p:sp>
    </p:spTree>
    <p:extLst>
      <p:ext uri="{BB962C8B-B14F-4D97-AF65-F5344CB8AC3E}">
        <p14:creationId xmlns:p14="http://schemas.microsoft.com/office/powerpoint/2010/main" val="207177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27</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a:t>
            </a:r>
            <a:r>
              <a:rPr lang="en-US" i="0" dirty="0" smtClean="0"/>
              <a:t>, FIPS PUB 140-3</a:t>
            </a:r>
            <a:r>
              <a:rPr lang="en-US" i="1" dirty="0" smtClean="0"/>
              <a:t>, (Security Requirements for Cryptographic Modules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val="120368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28</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val="170542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29</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4.4.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RBAC</a:t>
            </a:r>
            <a:r>
              <a:rPr lang="en-US" b="0" baseline="-25000" dirty="0" smtClean="0"/>
              <a:t>0</a:t>
            </a:r>
            <a:r>
              <a:rPr lang="en-US" b="0" dirty="0" smtClean="0"/>
              <a:t> Figure 4.8b,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a:t>
            </a:r>
            <a:r>
              <a:rPr lang="en-US" b="1" dirty="0" smtClean="0"/>
              <a:t>User</a:t>
            </a:r>
            <a:r>
              <a:rPr lang="en-US" b="0" dirty="0" smtClean="0"/>
              <a:t>: An individual that has access to this computer system. Each individual</a:t>
            </a:r>
          </a:p>
          <a:p>
            <a:r>
              <a:rPr lang="en-US" b="0" dirty="0" smtClean="0"/>
              <a:t>has an associated user ID.</a:t>
            </a:r>
          </a:p>
          <a:p>
            <a:endParaRPr lang="en-US" b="0" dirty="0" smtClean="0"/>
          </a:p>
          <a:p>
            <a:pPr marL="171450" indent="-171450">
              <a:buFont typeface="Arial" charset="0"/>
              <a:buChar char="•"/>
            </a:pPr>
            <a:r>
              <a:rPr lang="en-US" b="1" dirty="0" smtClean="0"/>
              <a:t>Role:</a:t>
            </a:r>
            <a:r>
              <a:rPr lang="en-US" b="0" dirty="0" smtClean="0"/>
              <a:t>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a:t>
            </a:r>
            <a:r>
              <a:rPr lang="en-US" b="1" dirty="0" smtClean="0"/>
              <a:t>Permission:</a:t>
            </a:r>
            <a:r>
              <a:rPr lang="en-US" b="0" dirty="0" smtClean="0"/>
              <a:t>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1" dirty="0" smtClean="0"/>
              <a:t>• Session</a:t>
            </a:r>
            <a:r>
              <a:rPr lang="en-US" b="0" dirty="0" smtClean="0"/>
              <a:t>: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val="1222408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30</a:t>
            </a:fld>
            <a:endParaRPr lang="en-AU" smtClean="0"/>
          </a:p>
        </p:txBody>
      </p:sp>
    </p:spTree>
    <p:extLst>
      <p:ext uri="{BB962C8B-B14F-4D97-AF65-F5344CB8AC3E}">
        <p14:creationId xmlns:p14="http://schemas.microsoft.com/office/powerpoint/2010/main" val="3359483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31</a:t>
            </a:fld>
            <a:endParaRPr lang="en-AU" smtClean="0"/>
          </a:p>
        </p:txBody>
      </p:sp>
    </p:spTree>
    <p:extLst>
      <p:ext uri="{BB962C8B-B14F-4D97-AF65-F5344CB8AC3E}">
        <p14:creationId xmlns:p14="http://schemas.microsoft.com/office/powerpoint/2010/main" val="3241687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1" dirty="0" smtClean="0"/>
              <a:t>Mutually exclusive roles </a:t>
            </a:r>
            <a:r>
              <a:rPr lang="en-US" b="0" dirty="0" smtClean="0"/>
              <a:t>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1" dirty="0" smtClean="0"/>
              <a:t>Cardinality</a:t>
            </a:r>
            <a:r>
              <a:rPr lang="en-US" b="0" dirty="0" smtClean="0"/>
              <a:t>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a:t>
            </a:r>
            <a:r>
              <a:rPr lang="en-US" b="1" dirty="0" smtClean="0"/>
              <a:t>prerequisite role</a:t>
            </a:r>
            <a:r>
              <a:rPr lang="en-US" b="0" dirty="0" smtClean="0"/>
              <a:t>,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32</a:t>
            </a:fld>
            <a:endParaRPr lang="en-AU" smtClean="0"/>
          </a:p>
        </p:txBody>
      </p:sp>
    </p:spTree>
    <p:extLst>
      <p:ext uri="{BB962C8B-B14F-4D97-AF65-F5344CB8AC3E}">
        <p14:creationId xmlns:p14="http://schemas.microsoft.com/office/powerpoint/2010/main" val="54388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78342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33</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34</a:t>
            </a:fld>
            <a:endParaRPr lang="en-AU" smtClean="0"/>
          </a:p>
        </p:txBody>
      </p:sp>
    </p:spTree>
    <p:extLst>
      <p:ext uri="{BB962C8B-B14F-4D97-AF65-F5344CB8AC3E}">
        <p14:creationId xmlns:p14="http://schemas.microsoft.com/office/powerpoint/2010/main" val="277644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35</a:t>
            </a:fld>
            <a:endParaRPr lang="en-AU" smtClean="0"/>
          </a:p>
        </p:txBody>
      </p:sp>
    </p:spTree>
    <p:extLst>
      <p:ext uri="{BB962C8B-B14F-4D97-AF65-F5344CB8AC3E}">
        <p14:creationId xmlns:p14="http://schemas.microsoft.com/office/powerpoint/2010/main" val="156627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36</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extLst>
      <p:ext uri="{BB962C8B-B14F-4D97-AF65-F5344CB8AC3E}">
        <p14:creationId xmlns:p14="http://schemas.microsoft.com/office/powerpoint/2010/main" val="2394850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37</a:t>
            </a:fld>
            <a:endParaRPr lang="en-AU" smtClean="0"/>
          </a:p>
        </p:txBody>
      </p:sp>
    </p:spTree>
    <p:extLst>
      <p:ext uri="{BB962C8B-B14F-4D97-AF65-F5344CB8AC3E}">
        <p14:creationId xmlns:p14="http://schemas.microsoft.com/office/powerpoint/2010/main" val="2940891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38</a:t>
            </a:fld>
            <a:endParaRPr lang="en-AU" smtClean="0"/>
          </a:p>
        </p:txBody>
      </p:sp>
    </p:spTree>
    <p:extLst>
      <p:ext uri="{BB962C8B-B14F-4D97-AF65-F5344CB8AC3E}">
        <p14:creationId xmlns:p14="http://schemas.microsoft.com/office/powerpoint/2010/main" val="1969799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smtClean="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39</a:t>
            </a:fld>
            <a:endParaRPr lang="en-AU" smtClean="0"/>
          </a:p>
        </p:txBody>
      </p:sp>
    </p:spTree>
    <p:extLst>
      <p:ext uri="{BB962C8B-B14F-4D97-AF65-F5344CB8AC3E}">
        <p14:creationId xmlns:p14="http://schemas.microsoft.com/office/powerpoint/2010/main" val="209506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40</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smtClean="0">
              <a:latin typeface="Times New Roman" pitchFamily="-110" charset="0"/>
            </a:endParaRPr>
          </a:p>
        </p:txBody>
      </p:sp>
    </p:spTree>
    <p:extLst>
      <p:ext uri="{BB962C8B-B14F-4D97-AF65-F5344CB8AC3E}">
        <p14:creationId xmlns:p14="http://schemas.microsoft.com/office/powerpoint/2010/main" val="2487582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smtClean="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41</a:t>
            </a:fld>
            <a:endParaRPr lang="en-AU" smtClean="0"/>
          </a:p>
        </p:txBody>
      </p:sp>
    </p:spTree>
    <p:extLst>
      <p:ext uri="{BB962C8B-B14F-4D97-AF65-F5344CB8AC3E}">
        <p14:creationId xmlns:p14="http://schemas.microsoft.com/office/powerpoint/2010/main" val="350577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42</a:t>
            </a:fld>
            <a:endParaRPr lang="en-AU" smtClean="0"/>
          </a:p>
        </p:txBody>
      </p:sp>
    </p:spTree>
    <p:extLst>
      <p:ext uri="{BB962C8B-B14F-4D97-AF65-F5344CB8AC3E}">
        <p14:creationId xmlns:p14="http://schemas.microsoft.com/office/powerpoint/2010/main" val="173137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85069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43</a:t>
            </a:fld>
            <a:endParaRPr lang="en-AU" smtClean="0"/>
          </a:p>
        </p:txBody>
      </p:sp>
    </p:spTree>
    <p:extLst>
      <p:ext uri="{BB962C8B-B14F-4D97-AF65-F5344CB8AC3E}">
        <p14:creationId xmlns:p14="http://schemas.microsoft.com/office/powerpoint/2010/main" val="36428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44</a:t>
            </a:fld>
            <a:endParaRPr lang="en-AU" smtClean="0"/>
          </a:p>
        </p:txBody>
      </p:sp>
    </p:spTree>
    <p:extLst>
      <p:ext uri="{BB962C8B-B14F-4D97-AF65-F5344CB8AC3E}">
        <p14:creationId xmlns:p14="http://schemas.microsoft.com/office/powerpoint/2010/main" val="1906300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45</a:t>
            </a:fld>
            <a:endParaRPr lang="en-AU" dirty="0"/>
          </a:p>
        </p:txBody>
      </p:sp>
    </p:spTree>
    <p:extLst>
      <p:ext uri="{BB962C8B-B14F-4D97-AF65-F5344CB8AC3E}">
        <p14:creationId xmlns:p14="http://schemas.microsoft.com/office/powerpoint/2010/main" val="312556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involves users developing arrangements with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service provider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party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requires that the user has been authenticated to some degree of assurance,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46</a:t>
            </a:fld>
            <a:endParaRPr lang="en-AU" dirty="0"/>
          </a:p>
        </p:txBody>
      </p:sp>
    </p:spTree>
    <p:extLst>
      <p:ext uri="{BB962C8B-B14F-4D97-AF65-F5344CB8AC3E}">
        <p14:creationId xmlns:p14="http://schemas.microsoft.com/office/powerpoint/2010/main" val="1632495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digital identity systems,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as a certification program.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47</a:t>
            </a:fld>
            <a:endParaRPr lang="en-AU" dirty="0"/>
          </a:p>
        </p:txBody>
      </p:sp>
    </p:spTree>
    <p:extLst>
      <p:ext uri="{BB962C8B-B14F-4D97-AF65-F5344CB8AC3E}">
        <p14:creationId xmlns:p14="http://schemas.microsoft.com/office/powerpoint/2010/main" val="3168978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parties (RPs)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Also called service providers, these are entities delivering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are users of an RP’s services, including customers, employees,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providers (APs):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APs are entities acknowledged by the community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providers (IDPs):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are entities able to authenticate user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Assessors: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Assessors evaluate identity service providers and RPs and certify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Auditors: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may be called on to check that parties’ practices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Dispute resolvers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provide arbitration and dispute resolution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providers: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provider is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48</a:t>
            </a:fld>
            <a:endParaRPr lang="en-AU" smtClean="0"/>
          </a:p>
        </p:txBody>
      </p:sp>
    </p:spTree>
    <p:extLst>
      <p:ext uri="{BB962C8B-B14F-4D97-AF65-F5344CB8AC3E}">
        <p14:creationId xmlns:p14="http://schemas.microsoft.com/office/powerpoint/2010/main" val="1384392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Dresdner Bank has implemented an RBAC system that serves as a useful practical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[SCHA01]. The bank uses a variety of computer applications. Many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these were initially developed for a mainframe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of these older applications are now supported on a client-server network while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 on mainframes. There are also newer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servers. Prior to 1990, a simple DAC system was used on each server and mainframe. Administrators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maintained a local access control file on each host and defined the access rights for each employee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each application on each host. This system was cumbersome, time-consuming,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error-prone. To improve the system, the bank introduced an RBAC scheme,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is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systemwide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in which the determination of access rights is compartmentalized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three different administrative units for greater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within the organization are defined by a combination of official position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job function. Table 4.5a provides examples. This differs somewhat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concept of role in the NIST standard, in which a role is defined by a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some extent, the difference is a matter of terminology. In any case, the bank’s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 structuring leads to a natural means of developing an inheritance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based on official position.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49</a:t>
            </a:fld>
            <a:endParaRPr lang="en-AU" dirty="0"/>
          </a:p>
        </p:txBody>
      </p:sp>
    </p:spTree>
    <p:extLst>
      <p:ext uri="{BB962C8B-B14F-4D97-AF65-F5344CB8AC3E}">
        <p14:creationId xmlns:p14="http://schemas.microsoft.com/office/powerpoint/2010/main" val="668352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Within the bank, there is a strict partial ordering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within each organization, reflecting a hierarchy of responsibility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power. For example, the positions Head of Division, Group Manager,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Clerk are in descending order. When the official position is combined with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resulting ordering of access rights, as indicated in Table 4.4b.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financial analyst/Group Manager role (role B) has more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than the financial analyst/Clerk role (role A). The table indicates that role B has as many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 access rights than role A in three applications and has access rights to a fourth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On the other hand, there is no hierarchical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Office  banking/Group Manager and financial analyst/Clerk because they work in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functional areas. We can therefore define a role hierarchy in which one role is superior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another if its position is superior and their functions are identical. The role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makes it possible to economize on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definitions, as suggested in Table 4.5c.</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50</a:t>
            </a:fld>
            <a:endParaRPr lang="en-AU" dirty="0"/>
          </a:p>
        </p:txBody>
      </p:sp>
    </p:spTree>
    <p:extLst>
      <p:ext uri="{BB962C8B-B14F-4D97-AF65-F5344CB8AC3E}">
        <p14:creationId xmlns:p14="http://schemas.microsoft.com/office/powerpoint/2010/main" val="692897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the original scheme, the direct assignment of access rights to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occurred at the application level and was associated with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In the new scheme, an application administration determines the set of access rights associated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each individual application. However, a given user performing a given task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not be permitted all of the access rights associated with the application. When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invokes an application, the application grants access on the basis of a centrally provided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profile. A separate authorization administration associated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roles and creates the security profile for a use on the basis of the user’s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user is statically assigned a role. In principle (in this example),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be statically assigned up to four roles and select a given role for use in invoking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particular application. This corresponds to the NIST concept of session. In practice,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users are statically assigned a single role based on the user’s position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job 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of these ingredients are depicted in Figure 4.14. The Human Resource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assigns a unique User ID to each employee who will be using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Based on the user’s position and job function,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also assigns one or more roles to the user. The user/role information is provided to the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Administration, which creates a security profile for each user that associates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ID and role with a set of access rights. When a user invokes an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 consults the security profile for that user to determine what subset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application’s access rights are in force for this user in this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role may be used to access several applications. Thus, the set of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associated with a role may include access rights that are not associated with one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applications the user invokes. This is illustrated in Table 4.4b. Role A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numerous access rights, but only a subset of those rights are applicable to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applications that role A may invoke.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figures about this system are of interest. Within the bank, there are 65</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ranging from a Clerk in a branch, through the Branch Manager,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Member of the Board. These positions are combined with 368 different job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provided by the human resources database. Potentially, there are 23,920</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different roles, but the number of roles in current use is about 1,300. This is in line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experience other RBAC implementations. On average, 42,000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profiles are distributed to applications each day by the Authorization Administration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module.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51</a:t>
            </a:fld>
            <a:endParaRPr lang="en-AU" dirty="0"/>
          </a:p>
        </p:txBody>
      </p:sp>
    </p:spTree>
    <p:extLst>
      <p:ext uri="{BB962C8B-B14F-4D97-AF65-F5344CB8AC3E}">
        <p14:creationId xmlns:p14="http://schemas.microsoft.com/office/powerpoint/2010/main" val="70941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52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4 </a:t>
            </a:r>
            <a:r>
              <a:rPr lang="en-US" dirty="0">
                <a:latin typeface="Times New Roman" pitchFamily="-107" charset="0"/>
              </a:rPr>
              <a:t>summary.</a:t>
            </a:r>
          </a:p>
        </p:txBody>
      </p:sp>
    </p:spTree>
    <p:extLst>
      <p:ext uri="{BB962C8B-B14F-4D97-AF65-F5344CB8AC3E}">
        <p14:creationId xmlns:p14="http://schemas.microsoft.com/office/powerpoint/2010/main" val="194850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a:t>
            </a:fld>
            <a:endParaRPr lang="en-AU" dirty="0"/>
          </a:p>
        </p:txBody>
      </p:sp>
    </p:spTree>
    <p:extLst>
      <p:ext uri="{BB962C8B-B14F-4D97-AF65-F5344CB8AC3E}">
        <p14:creationId xmlns:p14="http://schemas.microsoft.com/office/powerpoint/2010/main" val="80167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6</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191191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t>Figure 4.1 shows a broader context of access control. In addition to access</a:t>
            </a:r>
          </a:p>
          <a:p>
            <a:pPr eaLnBrk="1" hangingPunct="1"/>
            <a:r>
              <a:rPr lang="en-US" b="0" dirty="0" smtClean="0"/>
              <a:t>control, this context involves the following entities and functions:</a:t>
            </a:r>
          </a:p>
          <a:p>
            <a:pPr eaLnBrk="1" hangingPunct="1"/>
            <a:endParaRPr lang="en-US" b="0" dirty="0" smtClean="0"/>
          </a:p>
          <a:p>
            <a:pPr eaLnBrk="1" hangingPunct="1"/>
            <a:r>
              <a:rPr lang="en-US" b="0" dirty="0" smtClean="0"/>
              <a:t>• </a:t>
            </a:r>
            <a:r>
              <a:rPr lang="en-US" b="1" dirty="0" smtClean="0"/>
              <a:t>Authentication</a:t>
            </a:r>
            <a:r>
              <a:rPr lang="en-US" b="0" dirty="0" smtClean="0"/>
              <a:t>: Verification that the credentials of a user or other system</a:t>
            </a:r>
          </a:p>
          <a:p>
            <a:pPr eaLnBrk="1" hangingPunct="1"/>
            <a:r>
              <a:rPr lang="en-US" b="0" dirty="0" smtClean="0"/>
              <a:t>entity are valid.</a:t>
            </a:r>
          </a:p>
          <a:p>
            <a:pPr eaLnBrk="1" hangingPunct="1"/>
            <a:endParaRPr lang="en-US" b="0" dirty="0" smtClean="0"/>
          </a:p>
          <a:p>
            <a:pPr marL="171450" indent="-171450" eaLnBrk="1" hangingPunct="1">
              <a:buFont typeface="Arial" charset="0"/>
              <a:buChar char="•"/>
            </a:pPr>
            <a:r>
              <a:rPr lang="en-US" b="1" dirty="0" smtClean="0"/>
              <a:t>Authorization:</a:t>
            </a:r>
            <a:r>
              <a:rPr lang="en-US" b="0" dirty="0" smtClean="0"/>
              <a:t> The granting of a right or permission to a system entity to</a:t>
            </a:r>
          </a:p>
          <a:p>
            <a:pPr eaLnBrk="1" hangingPunct="1"/>
            <a:r>
              <a:rPr lang="en-US" b="0" dirty="0" smtClean="0"/>
              <a:t>access a system resource. This function determines who is trusted for a given</a:t>
            </a:r>
          </a:p>
          <a:p>
            <a:pPr eaLnBrk="1" hangingPunct="1"/>
            <a:r>
              <a:rPr lang="en-US" b="0" dirty="0" smtClean="0"/>
              <a:t>purpose.</a:t>
            </a:r>
          </a:p>
          <a:p>
            <a:pPr eaLnBrk="1" hangingPunct="1"/>
            <a:endParaRPr lang="en-US" b="0" dirty="0" smtClean="0"/>
          </a:p>
          <a:p>
            <a:pPr eaLnBrk="1" hangingPunct="1"/>
            <a:r>
              <a:rPr lang="en-US" b="0" dirty="0" smtClean="0"/>
              <a:t>• </a:t>
            </a:r>
            <a:r>
              <a:rPr lang="en-US" b="1" dirty="0" smtClean="0"/>
              <a:t>Audit:</a:t>
            </a:r>
            <a:r>
              <a:rPr lang="en-US" b="0" dirty="0" smtClean="0"/>
              <a:t> An independent review and examination of system records and activities</a:t>
            </a:r>
          </a:p>
          <a:p>
            <a:pPr eaLnBrk="1" hangingPunct="1"/>
            <a:r>
              <a:rPr lang="en-US" b="0" dirty="0" smtClean="0"/>
              <a:t>in order to test for adequacy of system controls, to ensure compliance with</a:t>
            </a:r>
          </a:p>
          <a:p>
            <a:pPr eaLnBrk="1" hangingPunct="1"/>
            <a:r>
              <a:rPr lang="en-US" b="0" dirty="0" smtClean="0"/>
              <a:t>established policy and operational procedures, to detect breaches in security,</a:t>
            </a:r>
          </a:p>
          <a:p>
            <a:pPr eaLnBrk="1" hangingPunct="1"/>
            <a:r>
              <a:rPr lang="en-US" b="0" dirty="0" smtClean="0"/>
              <a:t>and to recommend any indicated changes in control, policy and procedures.</a:t>
            </a:r>
          </a:p>
          <a:p>
            <a:pPr eaLnBrk="1" hangingPunct="1"/>
            <a:endParaRPr lang="en-US" b="0" dirty="0" smtClean="0"/>
          </a:p>
          <a:p>
            <a:pPr eaLnBrk="1" hangingPunct="1"/>
            <a:r>
              <a:rPr lang="en-US" b="0" dirty="0" smtClean="0"/>
              <a:t>An access control mechanism mediates between a user (or a process executing</a:t>
            </a:r>
          </a:p>
          <a:p>
            <a:pPr eaLnBrk="1" hangingPunct="1"/>
            <a:r>
              <a:rPr lang="en-US" b="0" dirty="0" smtClean="0"/>
              <a:t>on behalf of a user) and system resources, such as applications, operating systems,</a:t>
            </a:r>
          </a:p>
          <a:p>
            <a:pPr eaLnBrk="1" hangingPunct="1"/>
            <a:r>
              <a:rPr lang="en-US" b="0" dirty="0" smtClean="0"/>
              <a:t>firewalls, routers, files, and databases. The system must first authenticate an entity</a:t>
            </a:r>
          </a:p>
          <a:p>
            <a:pPr eaLnBrk="1" hangingPunct="1"/>
            <a:r>
              <a:rPr lang="en-US" b="0" dirty="0" smtClean="0"/>
              <a:t>seeking access. Typically, the authentication function determines whether the user</a:t>
            </a:r>
          </a:p>
          <a:p>
            <a:pPr eaLnBrk="1" hangingPunct="1"/>
            <a:r>
              <a:rPr lang="en-US" b="0" dirty="0" smtClean="0"/>
              <a:t>is permitted to access the system at all. Then the access control function determines</a:t>
            </a:r>
          </a:p>
          <a:p>
            <a:pPr eaLnBrk="1" hangingPunct="1"/>
            <a:r>
              <a:rPr lang="en-US" b="0" dirty="0" smtClean="0"/>
              <a:t>if the specific requested access by this user is permitted. A security administrator</a:t>
            </a:r>
          </a:p>
          <a:p>
            <a:pPr eaLnBrk="1" hangingPunct="1"/>
            <a:r>
              <a:rPr lang="en-US" b="0" dirty="0" smtClean="0"/>
              <a:t>maintains an authorization database that specifies what type of access to which</a:t>
            </a:r>
          </a:p>
          <a:p>
            <a:pPr eaLnBrk="1" hangingPunct="1"/>
            <a:r>
              <a:rPr lang="en-US" b="0" dirty="0" smtClean="0"/>
              <a:t>resources is allowed for this user. The access control function consults this database</a:t>
            </a:r>
          </a:p>
          <a:p>
            <a:pPr eaLnBrk="1" hangingPunct="1"/>
            <a:r>
              <a:rPr lang="en-US" b="0" dirty="0" smtClean="0"/>
              <a:t>to determine whether to grant access. An auditing function monitors and keeps a</a:t>
            </a:r>
          </a:p>
          <a:p>
            <a:pPr eaLnBrk="1" hangingPunct="1"/>
            <a:r>
              <a:rPr lang="en-US" b="0" dirty="0" smtClean="0"/>
              <a:t>record of user accesses to system resources.</a:t>
            </a:r>
          </a:p>
          <a:p>
            <a:pPr eaLnBrk="1" hangingPunct="1"/>
            <a:endParaRPr lang="en-US" b="0" dirty="0" smtClean="0"/>
          </a:p>
          <a:p>
            <a:pPr eaLnBrk="1" hangingPunct="1"/>
            <a:r>
              <a:rPr lang="en-US" b="0" dirty="0" smtClean="0"/>
              <a:t>In the simple model of Figure 4.1, the access control function is shown as</a:t>
            </a:r>
          </a:p>
          <a:p>
            <a:pPr eaLnBrk="1" hangingPunct="1"/>
            <a:r>
              <a:rPr lang="en-US" b="0" dirty="0" smtClean="0"/>
              <a:t>a single logical module. In practice, a number of components may cooperatively</a:t>
            </a:r>
          </a:p>
          <a:p>
            <a:pPr eaLnBrk="1" hangingPunct="1"/>
            <a:r>
              <a:rPr lang="en-US" b="0" dirty="0" smtClean="0"/>
              <a:t>share the access control function. All operating systems have at least a rudimentary,</a:t>
            </a:r>
          </a:p>
          <a:p>
            <a:pPr eaLnBrk="1" hangingPunct="1"/>
            <a:r>
              <a:rPr lang="en-US" b="0" dirty="0" smtClean="0"/>
              <a:t>and in many cases a quite robust, access control component. Add-on security</a:t>
            </a:r>
          </a:p>
          <a:p>
            <a:pPr eaLnBrk="1" hangingPunct="1"/>
            <a:r>
              <a:rPr lang="en-US" b="0" dirty="0" smtClean="0"/>
              <a:t>packages can supplement the native access control capabilities of the OS. Particular</a:t>
            </a:r>
          </a:p>
          <a:p>
            <a:pPr eaLnBrk="1" hangingPunct="1"/>
            <a:r>
              <a:rPr lang="en-US" b="0" dirty="0" smtClean="0"/>
              <a:t>applications or utilities, such as a database management system, also incorporate</a:t>
            </a:r>
          </a:p>
          <a:p>
            <a:pPr eaLnBrk="1" hangingPunct="1"/>
            <a:r>
              <a:rPr lang="en-US" b="0" dirty="0" smtClean="0"/>
              <a:t>access control functions. External devices, such as firewalls, can also provide access</a:t>
            </a:r>
          </a:p>
          <a:p>
            <a:pPr eaLnBrk="1" hangingPunct="1"/>
            <a:r>
              <a:rPr lang="en-US" b="0" dirty="0" smtClean="0"/>
              <a:t>control services.</a:t>
            </a:r>
            <a:endParaRPr lang="en-US" b="0" dirty="0" smtClean="0">
              <a:latin typeface="Times New Roman" pitchFamily="-110" charset="0"/>
            </a:endParaRPr>
          </a:p>
        </p:txBody>
      </p:sp>
    </p:spTree>
    <p:extLst>
      <p:ext uri="{BB962C8B-B14F-4D97-AF65-F5344CB8AC3E}">
        <p14:creationId xmlns:p14="http://schemas.microsoft.com/office/powerpoint/2010/main" val="188792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a:t>
            </a:r>
            <a:r>
              <a:rPr lang="en-US" b="1" dirty="0" smtClean="0"/>
              <a:t>Discretionary access control </a:t>
            </a:r>
            <a:r>
              <a:rPr lang="en-US" b="0" dirty="0" smtClean="0"/>
              <a:t>(DAC):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a:t>
            </a:r>
            <a:r>
              <a:rPr lang="en-US" b="1" dirty="0" smtClean="0"/>
              <a:t>Mandatory access control </a:t>
            </a:r>
            <a:r>
              <a:rPr lang="en-US" b="0" dirty="0" smtClean="0"/>
              <a:t>(MAC):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a:t>
            </a:r>
            <a:r>
              <a:rPr lang="en-US" b="1" dirty="0" smtClean="0"/>
              <a:t>Role-based access control (</a:t>
            </a:r>
            <a:r>
              <a:rPr lang="en-US" b="0" dirty="0" smtClean="0"/>
              <a:t>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val="4904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200340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chemeClr val="accent6">
                    <a:lumMod val="40000"/>
                    <a:lumOff val="60000"/>
                  </a:schemeClr>
                </a:solidFill>
                <a:effectLst/>
              </a:rPr>
              <a:t>Discretionary </a:t>
            </a:r>
            <a:r>
              <a:rPr kumimoji="1" lang="en-GB" sz="4300" dirty="0">
                <a:solidFill>
                  <a:schemeClr val="accent6">
                    <a:lumMod val="40000"/>
                    <a:lumOff val="60000"/>
                  </a:schemeClr>
                </a:solidFill>
                <a:effectLst/>
              </a:rPr>
              <a:t>Access Control (DAC) </a:t>
            </a:r>
            <a:endParaRPr kumimoji="1" lang="en-US" sz="4300"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be granted access rights that permit the entity, by its own violation, to enable another entity to access </a:t>
            </a:r>
            <a:r>
              <a:rPr lang="en-US" smtClean="0">
                <a:effectLst>
                  <a:outerShdw blurRad="38100" dist="38100" dir="2700000" algn="tl">
                    <a:srgbClr val="0064E2"/>
                  </a:outerShdw>
                </a:effectLst>
              </a:rPr>
              <a:t>some resource</a:t>
            </a:r>
            <a:endParaRPr lang="en-US" dirty="0" smtClean="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smtClean="0">
                <a:solidFill>
                  <a:schemeClr val="bg1"/>
                </a:solidFill>
              </a:rPr>
              <a:t>		Figure </a:t>
            </a:r>
            <a:r>
              <a:rPr lang="en-US" b="1" dirty="0">
                <a:solidFill>
                  <a:schemeClr val="bg1"/>
                </a:solidFill>
              </a:rPr>
              <a:t>4.2 Example of Access Control Structures</a:t>
            </a:r>
          </a:p>
          <a:p>
            <a:endParaRPr lang="en-US" dirty="0"/>
          </a:p>
        </p:txBody>
      </p:sp>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23528" y="332656"/>
            <a:ext cx="8557663" cy="6264696"/>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a:t>
            </a:r>
            <a:r>
              <a:rPr lang="en-US" sz="4000" dirty="0" smtClean="0">
                <a:latin typeface="+mn-lt"/>
              </a:rPr>
              <a:t>4.2  </a:t>
            </a: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smtClean="0">
                <a:latin typeface="+mn-lt"/>
              </a:rPr>
              <a:t>(Table is on page 113 in the textbook)</a:t>
            </a:r>
            <a:endParaRPr lang="en-US" sz="1100" dirty="0">
              <a:latin typeface="+mn-lt"/>
            </a:endParaRPr>
          </a:p>
        </p:txBody>
      </p:sp>
    </p:spTree>
  </p:cSld>
  <p:clrMapOvr>
    <a:masterClrMapping/>
  </p:clrMapOvr>
  <p:transition spd="med">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spd="med">
    <p:pull dir="l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00" b="4851"/>
          <a:stretch/>
        </p:blipFill>
        <p:spPr>
          <a:xfrm>
            <a:off x="1763688" y="332656"/>
            <a:ext cx="5768928" cy="6192688"/>
          </a:xfrm>
          <a:prstGeom prst="rect">
            <a:avLst/>
          </a:prstGeom>
          <a:solidFill>
            <a:schemeClr val="tx1"/>
          </a:solidFill>
        </p:spPr>
      </p:pic>
    </p:spTree>
  </p:cSld>
  <p:clrMapOvr>
    <a:masterClrMapping/>
  </p:clrMapOvr>
  <p:transition spd="med">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4.3</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pic>
        <p:nvPicPr>
          <p:cNvPr id="2" name="Picture 1"/>
          <p:cNvPicPr>
            <a:picLocks noChangeAspect="1"/>
          </p:cNvPicPr>
          <p:nvPr/>
        </p:nvPicPr>
        <p:blipFill>
          <a:blip r:embed="rId3"/>
          <a:stretch>
            <a:fillRect/>
          </a:stretch>
        </p:blipFill>
        <p:spPr>
          <a:xfrm>
            <a:off x="127213" y="280654"/>
            <a:ext cx="7619302" cy="6577346"/>
          </a:xfrm>
          <a:prstGeom prst="rect">
            <a:avLst/>
          </a:prstGeom>
        </p:spPr>
      </p:pic>
      <p:sp>
        <p:nvSpPr>
          <p:cNvPr id="5" name="TextBox 4"/>
          <p:cNvSpPr txBox="1"/>
          <p:nvPr/>
        </p:nvSpPr>
        <p:spPr>
          <a:xfrm>
            <a:off x="7860182" y="5986193"/>
            <a:ext cx="1170151" cy="577081"/>
          </a:xfrm>
          <a:prstGeom prst="rect">
            <a:avLst/>
          </a:prstGeom>
          <a:noFill/>
        </p:spPr>
        <p:txBody>
          <a:bodyPr wrap="square" rtlCol="0">
            <a:spAutoFit/>
          </a:bodyPr>
          <a:lstStyle/>
          <a:p>
            <a:r>
              <a:rPr lang="en-US" sz="1050" dirty="0" smtClean="0">
                <a:latin typeface="+mn-lt"/>
              </a:rPr>
              <a:t>(Table is on page 116 in the textbook)</a:t>
            </a:r>
            <a:endParaRPr lang="en-US" sz="1050" dirty="0">
              <a:latin typeface="+mn-lt"/>
            </a:endParaRPr>
          </a:p>
        </p:txBody>
      </p:sp>
    </p:spTree>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0" y="-243408"/>
            <a:ext cx="9144000" cy="16002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a:t>
            </a:r>
            <a:r>
              <a:rPr lang="en-US" sz="2200" dirty="0" smtClean="0">
                <a:effectLst>
                  <a:outerShdw blurRad="38100" dist="38100" dir="2700000" algn="tl">
                    <a:srgbClr val="0064E2"/>
                  </a:outerShdw>
                </a:effectLst>
                <a:ea typeface="ＭＳ Ｐゴシック" pitchFamily="-1" charset="-128"/>
                <a:cs typeface="ＭＳ Ｐゴシック" pitchFamily="-1" charset="-128"/>
              </a:rPr>
              <a:t>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a:t>
            </a:r>
            <a:r>
              <a:rPr lang="en-US" sz="2200" dirty="0" smtClean="0">
                <a:effectLst>
                  <a:outerShdw blurRad="38100" dist="38100" dir="2700000" algn="tl">
                    <a:srgbClr val="0064E2"/>
                  </a:outerShdw>
                </a:effectLst>
                <a:ea typeface="ＭＳ Ｐゴシック" pitchFamily="-1" charset="-128"/>
                <a:cs typeface="ＭＳ Ｐゴシック" pitchFamily="-1" charset="-128"/>
              </a:rPr>
              <a:t>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a:t>
            </a:r>
            <a:r>
              <a:rPr lang="en-US" sz="2200" dirty="0" smtClean="0">
                <a:effectLst>
                  <a:outerShdw blurRad="38100" dist="38100" dir="2700000" algn="tl">
                    <a:srgbClr val="0064E2"/>
                  </a:outerShdw>
                </a:effectLst>
                <a:ea typeface="ＭＳ Ｐゴシック" pitchFamily="-1" charset="-128"/>
                <a:cs typeface="ＭＳ Ｐゴシック" pitchFamily="-1" charset="-128"/>
              </a:rPr>
              <a:t>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a:t>
            </a:r>
            <a:r>
              <a:rPr lang="en-US" sz="2200" dirty="0" smtClean="0">
                <a:effectLst>
                  <a:outerShdw blurRad="38100" dist="38100" dir="2700000" algn="tl">
                    <a:srgbClr val="0064E2"/>
                  </a:outerShdw>
                </a:effectLst>
                <a:ea typeface="ＭＳ Ｐゴシック" pitchFamily="-1" charset="-128"/>
                <a:cs typeface="ＭＳ Ｐゴシック" pitchFamily="-1" charset="-128"/>
              </a:rPr>
              <a:t>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kernel mode privileged instructions may be executed and protected areas of memory may be accessed</a:t>
            </a:r>
          </a:p>
          <a:p>
            <a:pPr eaLnBrk="1" hangingPunct="1">
              <a:lnSpc>
                <a:spcPct val="90000"/>
              </a:lnSpc>
              <a:buFont typeface="Wingdings" pitchFamily="-1" charset="2"/>
              <a:buChar char=""/>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smtClean="0">
              <a:effectLst>
                <a:outerShdw blurRad="38100" dist="38100" dir="2700000" algn="tl">
                  <a:srgbClr val="0064E2"/>
                </a:outerShdw>
              </a:effectLst>
              <a:ea typeface="ＭＳ Ｐゴシック" pitchFamily="-1"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482259"/>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0" y="0"/>
            <a:ext cx="9144000" cy="6858000"/>
          </a:xfrm>
          <a:prstGeom prst="rect">
            <a:avLst/>
          </a:prstGeom>
          <a:solidFill>
            <a:schemeClr val="tx1"/>
          </a:solidFill>
        </p:spPr>
      </p:pic>
    </p:spTree>
    <p:extLst>
      <p:ext uri="{BB962C8B-B14F-4D97-AF65-F5344CB8AC3E}">
        <p14:creationId xmlns:p14="http://schemas.microsoft.com/office/powerpoint/2010/main" val="235740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5536" y="1600200"/>
            <a:ext cx="8291263" cy="3845023"/>
          </a:xfrm>
          <a:prstGeom prst="rect">
            <a:avLst/>
          </a:prstGeom>
        </p:spPr>
      </p:pic>
    </p:spTree>
    <p:extLst>
      <p:ext uri="{BB962C8B-B14F-4D97-AF65-F5344CB8AC3E}">
        <p14:creationId xmlns:p14="http://schemas.microsoft.com/office/powerpoint/2010/main" val="740011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smtClean="0">
                <a:solidFill>
                  <a:schemeClr val="accent6">
                    <a:lumMod val="40000"/>
                    <a:lumOff val="60000"/>
                  </a:schemeClr>
                </a:solidFill>
                <a:ea typeface="+mj-ea"/>
                <a:cs typeface="+mj-cs"/>
              </a:rPr>
              <a:t>UNIX </a:t>
            </a:r>
            <a:br>
              <a:rPr lang="en-US" sz="4000"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smtClean="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a:t>
            </a:r>
            <a:r>
              <a:rPr lang="en-US" sz="1600" b="1" dirty="0" smtClean="0">
                <a:solidFill>
                  <a:schemeClr val="bg1"/>
                </a:solidFill>
                <a:latin typeface="+mn-lt"/>
              </a:rPr>
              <a:t>Control</a:t>
            </a:r>
          </a:p>
          <a:p>
            <a:pPr algn="ctr"/>
            <a:endParaRPr lang="en-US" b="1" dirty="0">
              <a:solidFill>
                <a:schemeClr val="bg1"/>
              </a:solidFill>
              <a:latin typeface="+mn-lt"/>
            </a:endParaRPr>
          </a:p>
          <a:p>
            <a:pPr algn="ctr"/>
            <a:endParaRPr lang="en-US" b="1" dirty="0">
              <a:solidFill>
                <a:schemeClr val="bg1"/>
              </a:solidFill>
              <a:latin typeface="+mn-lt"/>
            </a:endParaRPr>
          </a:p>
        </p:txBody>
      </p:sp>
    </p:spTree>
  </p:cSld>
  <p:clrMapOvr>
    <a:masterClrMapping/>
  </p:clrMapOvr>
  <p:transition spd="med">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chemeClr val="accent6">
                    <a:lumMod val="40000"/>
                    <a:lumOff val="60000"/>
                  </a:schemeClr>
                </a:solidFill>
                <a:ea typeface="+mj-ea"/>
                <a:cs typeface="+mj-cs"/>
              </a:rPr>
              <a:t>Traditional UNIX </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t>
            </a:r>
            <a:r>
              <a:rPr lang="en-US" sz="2000" dirty="0">
                <a:effectLst>
                  <a:outerShdw blurRad="38100" dist="38100" dir="2700000" algn="tl">
                    <a:srgbClr val="0064E2"/>
                  </a:outerShdw>
                </a:effectLst>
              </a:rPr>
              <a:t>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a:t>
            </a:r>
            <a:r>
              <a:rPr lang="en-US" dirty="0" err="1" smtClean="0">
                <a:effectLst>
                  <a:outerShdw blurRad="38100" dist="38100" dir="2700000" algn="tl">
                    <a:srgbClr val="0064E2"/>
                  </a:outerShdw>
                </a:effectLst>
                <a:ea typeface="ＭＳ Ｐゴシック" pitchFamily="-1" charset="-128"/>
                <a:cs typeface="ＭＳ Ｐゴシック" pitchFamily="-1" charset="-128"/>
              </a:rPr>
              <a:t>uperuser</a:t>
            </a:r>
            <a:r>
              <a:rPr lang="en-US" dirty="0" smtClean="0">
                <a:effectLst>
                  <a:outerShdw blurRad="38100" dist="38100" dir="2700000" algn="tl">
                    <a:srgbClr val="0064E2"/>
                  </a:outerShdw>
                </a:effectLst>
                <a:ea typeface="ＭＳ Ｐゴシック" pitchFamily="-1" charset="-128"/>
                <a:cs typeface="ＭＳ Ｐゴシック" pitchFamily="-1" charset="-128"/>
              </a:rPr>
              <a:t>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a:t>
            </a:r>
            <a:r>
              <a:rPr lang="en-US" sz="2000" dirty="0" smtClean="0">
                <a:effectLst>
                  <a:outerShdw blurRad="38100" dist="38100" dir="2700000" algn="tl">
                    <a:srgbClr val="0064E2"/>
                  </a:outerShdw>
                </a:effectLst>
              </a:rPr>
              <a:t>s </a:t>
            </a:r>
            <a:r>
              <a:rPr lang="en-US" sz="2000" dirty="0">
                <a:effectLst>
                  <a:outerShdw blurRad="38100" dist="38100" dir="2700000" algn="tl">
                    <a:srgbClr val="0064E2"/>
                  </a:outerShdw>
                </a:effectLst>
              </a:rPr>
              <a:t>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t>
            </a:r>
            <a:r>
              <a:rPr lang="en-US" sz="2000" dirty="0" smtClean="0">
                <a:effectLst>
                  <a:outerShdw blurRad="38100" dist="38100" dir="2700000" algn="tl">
                    <a:srgbClr val="0064E2"/>
                  </a:outerShdw>
                </a:effectLst>
              </a:rPr>
              <a:t>as </a:t>
            </a:r>
            <a:r>
              <a:rPr lang="en-US" sz="2000" dirty="0">
                <a:effectLst>
                  <a:outerShdw blurRad="38100" dist="38100" dir="2700000" algn="tl">
                    <a:srgbClr val="0064E2"/>
                  </a:outerShdw>
                </a:effectLst>
              </a:rPr>
              <a:t>system-wide access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15616" y="1700808"/>
            <a:ext cx="6912768" cy="4176464"/>
          </a:xfrm>
          <a:prstGeom prst="rect">
            <a:avLst/>
          </a:prstGeom>
        </p:spPr>
      </p:pic>
    </p:spTree>
    <p:extLst>
      <p:ext uri="{BB962C8B-B14F-4D97-AF65-F5344CB8AC3E}">
        <p14:creationId xmlns:p14="http://schemas.microsoft.com/office/powerpoint/2010/main" val="1549675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t="9999"/>
          <a:stretch/>
        </p:blipFill>
        <p:spPr>
          <a:xfrm>
            <a:off x="457200" y="1600200"/>
            <a:ext cx="8229600" cy="4349080"/>
          </a:xfrm>
          <a:prstGeom prst="rect">
            <a:avLst/>
          </a:prstGeom>
        </p:spPr>
      </p:pic>
    </p:spTree>
    <p:extLst>
      <p:ext uri="{BB962C8B-B14F-4D97-AF65-F5344CB8AC3E}">
        <p14:creationId xmlns:p14="http://schemas.microsoft.com/office/powerpoint/2010/main" val="173137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smtClean="0">
                <a:solidFill>
                  <a:schemeClr val="accent1"/>
                </a:solidFill>
                <a:effectLst>
                  <a:outerShdw blurRad="38100" dist="38100" dir="2700000" algn="tl">
                    <a:srgbClr val="FFFFFF"/>
                  </a:outerShdw>
                </a:effectLst>
              </a:rPr>
              <a:t> </a:t>
            </a:r>
            <a:r>
              <a:rPr kumimoji="1" lang="en-GB" sz="4300" dirty="0" smtClean="0">
                <a:solidFill>
                  <a:schemeClr val="accent6">
                    <a:lumMod val="40000"/>
                    <a:lumOff val="60000"/>
                  </a:schemeClr>
                </a:solidFill>
                <a:effectLst>
                  <a:outerShdw blurRad="38100" dist="38100" dir="2700000" algn="tl">
                    <a:srgbClr val="000000">
                      <a:alpha val="43137"/>
                    </a:srgbClr>
                  </a:outerShdw>
                </a:effectLst>
              </a:rPr>
              <a:t>Access Control Lists (ACLs)</a:t>
            </a:r>
            <a:br>
              <a:rPr kumimoji="1" lang="en-GB" sz="4300" dirty="0" smtClean="0">
                <a:solidFill>
                  <a:schemeClr val="accent6">
                    <a:lumMod val="40000"/>
                    <a:lumOff val="60000"/>
                  </a:schemeClr>
                </a:solidFill>
                <a:effectLst>
                  <a:outerShdw blurRad="38100" dist="38100" dir="2700000" algn="tl">
                    <a:srgbClr val="000000">
                      <a:alpha val="43137"/>
                    </a:srgbClr>
                  </a:outerShdw>
                </a:effectLst>
              </a:rPr>
            </a:br>
            <a:r>
              <a:rPr kumimoji="1" lang="en-GB" sz="4300" dirty="0" smtClean="0">
                <a:solidFill>
                  <a:schemeClr val="accent6">
                    <a:lumMod val="40000"/>
                    <a:lumOff val="60000"/>
                  </a:schemeClr>
                </a:solidFill>
                <a:effectLst>
                  <a:outerShdw blurRad="38100" dist="38100" dir="2700000" algn="tl">
                    <a:srgbClr val="000000">
                      <a:alpha val="43137"/>
                    </a:srgbClr>
                  </a:outerShdw>
                </a:effectLst>
              </a:rPr>
              <a:t>in UNIX</a:t>
            </a:r>
            <a:endParaRPr kumimoji="1" lang="en-US" sz="4300" dirty="0" smtClean="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06094870"/>
              </p:ext>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val="890799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188640"/>
            <a:ext cx="9144000" cy="1368152"/>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Definitions </a:t>
            </a:r>
            <a:r>
              <a:rPr lang="en-GB" sz="4400" dirty="0" smtClean="0">
                <a:solidFill>
                  <a:schemeClr val="accent6">
                    <a:lumMod val="40000"/>
                    <a:lumOff val="60000"/>
                  </a:schemeClr>
                </a:solidFill>
              </a:rPr>
              <a:t>1/2</a:t>
            </a:r>
            <a:endParaRPr lang="en-AU" sz="44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NISTIR 7298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“the process of granting or denying specific requests to: (1)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smtClean="0">
                <a:solidFill>
                  <a:schemeClr val="accent6">
                    <a:lumMod val="40000"/>
                    <a:lumOff val="60000"/>
                  </a:schemeClr>
                </a:solidFill>
              </a:rPr>
              <a:t>Table 4.4</a:t>
            </a:r>
            <a:br>
              <a:rPr lang="en-US" dirty="0" smtClean="0">
                <a:solidFill>
                  <a:schemeClr val="accent6">
                    <a:lumMod val="40000"/>
                    <a:lumOff val="60000"/>
                  </a:schemeClr>
                </a:solidFill>
              </a:rPr>
            </a:br>
            <a:r>
              <a:rPr lang="en-US" dirty="0" smtClean="0">
                <a:solidFill>
                  <a:schemeClr val="accent6">
                    <a:lumMod val="40000"/>
                    <a:lumOff val="60000"/>
                  </a:schemeClr>
                </a:solidFill>
              </a:rPr>
              <a:t>Scope RBAC Models</a:t>
            </a:r>
            <a:endParaRPr lang="en-US" dirty="0">
              <a:solidFill>
                <a:schemeClr val="accent6">
                  <a:lumMod val="40000"/>
                  <a:lumOff val="60000"/>
                </a:schemeClr>
              </a:solidFill>
            </a:endParaRP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spd="med">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6">
                    <a:lumMod val="40000"/>
                    <a:lumOff val="60000"/>
                  </a:schemeClr>
                </a:solidFill>
              </a:rPr>
              <a:t>Constraints - RBAC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a:t>
            </a:r>
            <a:r>
              <a:rPr lang="en-US" dirty="0" smtClean="0"/>
              <a:t>rovide a means of adapting RBAC to the specifics of administrative and security policies of an organization</a:t>
            </a:r>
          </a:p>
          <a:p>
            <a:pPr eaLnBrk="1" hangingPunct="1">
              <a:spcBef>
                <a:spcPts val="1200"/>
              </a:spcBef>
              <a:defRPr/>
            </a:pPr>
            <a:r>
              <a:rPr lang="en-US" dirty="0"/>
              <a:t>A</a:t>
            </a:r>
            <a:r>
              <a:rPr lang="en-US" dirty="0" smtClean="0"/>
              <a:t> defined relationship among roles or a condition related to roles</a:t>
            </a:r>
          </a:p>
          <a:p>
            <a:pPr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val="89622703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Attribute-Based Access Control (ABAC)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chemeClr val="accent6">
                    <a:lumMod val="40000"/>
                    <a:lumOff val="60000"/>
                  </a:schemeClr>
                </a:solidFill>
              </a:rPr>
              <a:t>ABAC Model: Attributes</a:t>
            </a:r>
            <a:endParaRPr lang="en-US" sz="4778" dirty="0" smtClean="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solidFill>
                  <a:schemeClr val="accent6">
                    <a:lumMod val="40000"/>
                    <a:lumOff val="60000"/>
                  </a:schemeClr>
                </a:solidFill>
              </a:rPr>
              <a:t>ABAC</a:t>
            </a:r>
            <a:endParaRPr lang="en-US" sz="6600" dirty="0">
              <a:solidFill>
                <a:schemeClr val="accent6">
                  <a:lumMod val="40000"/>
                  <a:lumOff val="60000"/>
                </a:schemeClr>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36361903"/>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401" b="8001"/>
          <a:stretch/>
        </p:blipFill>
        <p:spPr>
          <a:xfrm>
            <a:off x="1402155" y="188641"/>
            <a:ext cx="6626229" cy="6482700"/>
          </a:xfrm>
          <a:prstGeom prst="rect">
            <a:avLst/>
          </a:prstGeom>
          <a:solidFill>
            <a:schemeClr val="tx1"/>
          </a:solidFill>
        </p:spPr>
      </p:pic>
    </p:spTree>
  </p:cSld>
  <p:clrMapOvr>
    <a:masterClrMapping/>
  </p:clrMapOvr>
  <p:transition spd="med">
    <p:wipe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17700" y="188640"/>
            <a:ext cx="5299364" cy="6408712"/>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accent6">
                    <a:lumMod val="40000"/>
                    <a:lumOff val="60000"/>
                  </a:schemeClr>
                </a:solidFill>
              </a:rPr>
              <a:t>ABAC Policies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62214798"/>
              </p:ext>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solidFill>
                  <a:schemeClr val="accent6">
                    <a:lumMod val="40000"/>
                    <a:lumOff val="60000"/>
                  </a:schemeClr>
                </a:solidFill>
              </a:rPr>
              <a:t>Identity, Credential, and Access Management (ICAM)</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smtClean="0"/>
              <a:t>A comprehensive approach to managing and implementing digital identities, credentials, and access control</a:t>
            </a:r>
          </a:p>
          <a:p>
            <a:pPr eaLnBrk="1" hangingPunct="1">
              <a:defRPr/>
            </a:pPr>
            <a:r>
              <a:rPr lang="en-US" dirty="0"/>
              <a:t>D</a:t>
            </a:r>
            <a:r>
              <a:rPr lang="en-US" dirty="0" smtClean="0"/>
              <a:t>eveloped by the U.S. government</a:t>
            </a:r>
          </a:p>
          <a:p>
            <a:pPr eaLnBrk="1" hangingPunct="1">
              <a:defRPr/>
            </a:pPr>
            <a:r>
              <a:rPr lang="en-US" dirty="0" smtClean="0"/>
              <a:t>Designed to:</a:t>
            </a:r>
          </a:p>
          <a:p>
            <a:pPr lvl="1">
              <a:defRPr/>
            </a:pPr>
            <a:r>
              <a:rPr lang="en-US" dirty="0" smtClean="0"/>
              <a:t>Create trusted digital identity representations of individuals and nonperson entities (NPEs)</a:t>
            </a:r>
          </a:p>
          <a:p>
            <a:pPr lvl="1">
              <a:defRPr/>
            </a:pPr>
            <a:r>
              <a:rPr lang="en-US" dirty="0" smtClean="0"/>
              <a:t>Bind those identities to credentials that may serve as a proxy for the individual of NPE in access transactions</a:t>
            </a:r>
          </a:p>
          <a:p>
            <a:pPr lvl="2">
              <a:defRPr/>
            </a:pPr>
            <a:r>
              <a:rPr lang="en-US" dirty="0" smtClean="0"/>
              <a:t>A credential is an object or data structure that authoritatively binds an identity to a token possessed and controlled by a subscriber</a:t>
            </a:r>
          </a:p>
          <a:p>
            <a:pPr lvl="1">
              <a:defRPr/>
            </a:pPr>
            <a:r>
              <a:rPr lang="en-US" dirty="0" smtClean="0"/>
              <a:t>Use the credentials to provide authorized access to an agency’s resources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Definitions </a:t>
            </a:r>
            <a:r>
              <a:rPr lang="en-GB" sz="4800" dirty="0" smtClean="0">
                <a:solidFill>
                  <a:schemeClr val="accent6">
                    <a:lumMod val="40000"/>
                    <a:lumOff val="60000"/>
                  </a:schemeClr>
                </a:solidFill>
              </a:rPr>
              <a:t>2/2</a:t>
            </a:r>
            <a:endParaRPr lang="en-AU" sz="48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3232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smtClean="0">
                <a:solidFill>
                  <a:schemeClr val="accent6">
                    <a:lumMod val="40000"/>
                    <a:lumOff val="60000"/>
                  </a:schemeClr>
                </a:solidFill>
              </a:rPr>
              <a:t>Identity Management</a:t>
            </a:r>
            <a:endParaRPr lang="en-US" dirty="0">
              <a:solidFill>
                <a:schemeClr val="accent6">
                  <a:lumMod val="40000"/>
                  <a:lumOff val="60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18144081"/>
              </p:ext>
            </p:extLst>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Credential Management</a:t>
            </a:r>
            <a:endParaRPr lang="en-US" dirty="0">
              <a:solidFill>
                <a:schemeClr val="accent6">
                  <a:lumMod val="40000"/>
                  <a:lumOff val="60000"/>
                </a:schemeClr>
              </a:solidFill>
            </a:endParaRPr>
          </a:p>
        </p:txBody>
      </p:sp>
      <p:graphicFrame>
        <p:nvGraphicFramePr>
          <p:cNvPr id="28" name="Content Placeholder 27"/>
          <p:cNvGraphicFramePr>
            <a:graphicFrameLocks noGrp="1"/>
          </p:cNvGraphicFramePr>
          <p:nvPr>
            <p:ph idx="1"/>
            <p:extLst>
              <p:ext uri="{D42A27DB-BD31-4B8C-83A1-F6EECF244321}">
                <p14:modId xmlns:p14="http://schemas.microsoft.com/office/powerpoint/2010/main" val="60143414"/>
              </p:ext>
            </p:extLst>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Access Management</a:t>
            </a:r>
            <a:endParaRPr lang="en-US" dirty="0">
              <a:solidFill>
                <a:schemeClr val="accent6">
                  <a:lumMod val="40000"/>
                  <a:lumOff val="60000"/>
                </a:schemeClr>
              </a:solidFill>
            </a:endParaRPr>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460337"/>
      </p:ext>
    </p:extLst>
  </p:cSld>
  <p:clrMapOvr>
    <a:masterClrMapping/>
  </p:clrMapOvr>
  <p:transition spd="med">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smtClean="0">
                <a:solidFill>
                  <a:schemeClr val="accent6">
                    <a:lumMod val="40000"/>
                    <a:lumOff val="60000"/>
                  </a:schemeClr>
                </a:solidFill>
              </a:rPr>
              <a:t>Three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6151090"/>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3824"/>
      </p:ext>
    </p:extLst>
  </p:cSld>
  <p:clrMapOvr>
    <a:masterClrMapping/>
  </p:clrMapOvr>
  <p:transition spd="med">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Identity Federation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smtClean="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smtClean="0"/>
              <a:t>Addresses two questions:</a:t>
            </a:r>
          </a:p>
          <a:p>
            <a:pPr lvl="1"/>
            <a:r>
              <a:rPr lang="en-US" sz="2000" dirty="0" smtClean="0"/>
              <a:t>How do you trust identities of individuals from external organizations who need access to your systems</a:t>
            </a:r>
          </a:p>
          <a:p>
            <a:pPr lvl="1"/>
            <a:r>
              <a:rPr lang="en-US" sz="2000" dirty="0" smtClean="0"/>
              <a:t>How do you vouch for identities of individuals in your organization when they need to collaborate with external organizations</a:t>
            </a:r>
            <a:endParaRPr lang="en-US" sz="2000" dirty="0"/>
          </a:p>
        </p:txBody>
      </p:sp>
    </p:spTree>
    <p:extLst>
      <p:ext uri="{BB962C8B-B14F-4D97-AF65-F5344CB8AC3E}">
        <p14:creationId xmlns:p14="http://schemas.microsoft.com/office/powerpoint/2010/main" val="2024224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val="0"/>
              </a:ext>
            </a:extLst>
          </a:blip>
          <a:srcRect t="87424" b="4734"/>
          <a:stretch/>
        </p:blipFill>
        <p:spPr>
          <a:xfrm>
            <a:off x="1907704" y="5949280"/>
            <a:ext cx="5299364" cy="537772"/>
          </a:xfrm>
          <a:prstGeom prst="rect">
            <a:avLst/>
          </a:prstGeom>
          <a:solidFill>
            <a:schemeClr val="tx1"/>
          </a:solidFill>
        </p:spPr>
      </p:pic>
    </p:spTree>
    <p:extLst>
      <p:ext uri="{BB962C8B-B14F-4D97-AF65-F5344CB8AC3E}">
        <p14:creationId xmlns:p14="http://schemas.microsoft.com/office/powerpoint/2010/main" val="1186584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Open Identity Trust Framework</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8061480"/>
              </p:ext>
            </p:extLst>
          </p:nvPr>
        </p:nvGraphicFramePr>
        <p:xfrm>
          <a:off x="457200" y="1600200"/>
          <a:ext cx="8229600" cy="499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163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6870" t="41131" r="8352" b="6155"/>
          <a:stretch/>
        </p:blipFill>
        <p:spPr>
          <a:xfrm>
            <a:off x="683568" y="188640"/>
            <a:ext cx="8019948" cy="6453242"/>
          </a:xfrm>
          <a:prstGeom prst="rect">
            <a:avLst/>
          </a:prstGeom>
          <a:solidFill>
            <a:schemeClr val="tx1"/>
          </a:solidFill>
        </p:spPr>
      </p:pic>
    </p:spTree>
  </p:cSld>
  <p:clrMapOvr>
    <a:masterClrMapping/>
  </p:clrMapOvr>
  <p:transition spd="med">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387" t="3670" r="5777" b="27925"/>
          <a:stretch/>
        </p:blipFill>
        <p:spPr>
          <a:xfrm>
            <a:off x="1691680" y="762963"/>
            <a:ext cx="5760640" cy="5934947"/>
          </a:xfrm>
          <a:prstGeom prst="rect">
            <a:avLst/>
          </a:prstGeom>
        </p:spPr>
      </p:pic>
      <p:sp>
        <p:nvSpPr>
          <p:cNvPr id="9" name="TextBox 8"/>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Tree>
    <p:extLst>
      <p:ext uri="{BB962C8B-B14F-4D97-AF65-F5344CB8AC3E}">
        <p14:creationId xmlns:p14="http://schemas.microsoft.com/office/powerpoint/2010/main" val="3215343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15822"/>
            <a:ext cx="6444868" cy="6858000"/>
          </a:xfrm>
          <a:prstGeom prst="rect">
            <a:avLst/>
          </a:prstGeom>
          <a:solidFill>
            <a:schemeClr val="tx1"/>
          </a:solidFill>
        </p:spPr>
      </p:pic>
      <p:sp>
        <p:nvSpPr>
          <p:cNvPr id="5" name="TextBox 4"/>
          <p:cNvSpPr txBox="1"/>
          <p:nvPr/>
        </p:nvSpPr>
        <p:spPr>
          <a:xfrm>
            <a:off x="6804248" y="1340768"/>
            <a:ext cx="2232248" cy="2985433"/>
          </a:xfrm>
          <a:prstGeom prst="rect">
            <a:avLst/>
          </a:prstGeom>
          <a:noFill/>
        </p:spPr>
        <p:txBody>
          <a:bodyPr wrap="square" rtlCol="0">
            <a:spAutoFit/>
          </a:bodyPr>
          <a:lstStyle/>
          <a:p>
            <a:pPr algn="ctr"/>
            <a:r>
              <a:rPr lang="en-US" sz="3200" dirty="0"/>
              <a:t>Table 4.1   </a:t>
            </a:r>
            <a:endParaRPr lang="en-US" sz="3200" dirty="0" smtClean="0"/>
          </a:p>
          <a:p>
            <a:endParaRPr lang="en-US" dirty="0"/>
          </a:p>
          <a:p>
            <a:pPr algn="ctr"/>
            <a:r>
              <a:rPr lang="en-US" sz="2400" dirty="0" smtClean="0"/>
              <a:t>Access </a:t>
            </a:r>
            <a:r>
              <a:rPr lang="en-US" sz="2400" dirty="0"/>
              <a:t>Control Security </a:t>
            </a:r>
            <a:r>
              <a:rPr lang="en-US" sz="2400" dirty="0" smtClean="0"/>
              <a:t>Requirements   </a:t>
            </a:r>
            <a:r>
              <a:rPr lang="en-US" sz="2400" dirty="0"/>
              <a:t>( SP 800-171)</a:t>
            </a:r>
          </a:p>
          <a:p>
            <a:endParaRPr lang="en-US" dirty="0"/>
          </a:p>
        </p:txBody>
      </p:sp>
      <p:sp>
        <p:nvSpPr>
          <p:cNvPr id="6" name="TextBox 5"/>
          <p:cNvSpPr txBox="1"/>
          <p:nvPr/>
        </p:nvSpPr>
        <p:spPr>
          <a:xfrm>
            <a:off x="6668947" y="6453336"/>
            <a:ext cx="2392001" cy="253916"/>
          </a:xfrm>
          <a:prstGeom prst="rect">
            <a:avLst/>
          </a:prstGeom>
          <a:noFill/>
        </p:spPr>
        <p:txBody>
          <a:bodyPr wrap="none" rtlCol="0">
            <a:spAutoFit/>
          </a:bodyPr>
          <a:lstStyle/>
          <a:p>
            <a:r>
              <a:rPr lang="en-US" sz="1050" dirty="0" smtClean="0">
                <a:latin typeface="+mn-lt"/>
              </a:rPr>
              <a:t>(Table is on page 107 in the textbook)</a:t>
            </a:r>
            <a:endParaRPr lang="en-US" sz="1050" dirty="0">
              <a:latin typeface="+mn-lt"/>
            </a:endParaRPr>
          </a:p>
        </p:txBody>
      </p:sp>
    </p:spTree>
    <p:extLst>
      <p:ext uri="{BB962C8B-B14F-4D97-AF65-F5344CB8AC3E}">
        <p14:creationId xmlns:p14="http://schemas.microsoft.com/office/powerpoint/2010/main" val="592066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908720"/>
            <a:ext cx="8806074" cy="5760640"/>
          </a:xfrm>
          <a:prstGeom prst="rect">
            <a:avLst/>
          </a:prstGeom>
        </p:spPr>
      </p:pic>
      <p:sp>
        <p:nvSpPr>
          <p:cNvPr id="6" name="TextBox 5"/>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 useBgFill="1">
        <p:nvSpPr>
          <p:cNvPr id="7" name="TextBox 6"/>
          <p:cNvSpPr txBox="1"/>
          <p:nvPr/>
        </p:nvSpPr>
        <p:spPr>
          <a:xfrm>
            <a:off x="7900" y="6488668"/>
            <a:ext cx="9136099"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8524363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a:blip r:embed="rId3">
            <a:extLst>
              <a:ext uri="{28A0092B-C50C-407E-A947-70E740481C1C}">
                <a14:useLocalDpi xmlns:a14="http://schemas.microsoft.com/office/drawing/2010/main" val="0"/>
              </a:ext>
            </a:extLst>
          </a:blip>
          <a:srcRect l="4545" t="11765" r="6364" b="3529"/>
          <a:stretch>
            <a:fillRect/>
          </a:stretch>
        </p:blipFill>
        <p:spPr>
          <a:xfrm>
            <a:off x="437769" y="457200"/>
            <a:ext cx="8193593" cy="6019800"/>
          </a:xfrm>
          <a:prstGeom prst="rect">
            <a:avLst/>
          </a:prstGeom>
          <a:solidFill>
            <a:schemeClr val="tx1"/>
          </a:solidFill>
        </p:spPr>
      </p:pic>
      <p:sp useBgFill="1">
        <p:nvSpPr>
          <p:cNvPr id="3" name="TextBox 2"/>
          <p:cNvSpPr txBox="1"/>
          <p:nvPr/>
        </p:nvSpPr>
        <p:spPr>
          <a:xfrm>
            <a:off x="8854794" y="304701"/>
            <a:ext cx="289206" cy="6522871"/>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0569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fontScale="92500" lnSpcReduction="10000"/>
          </a:bodyPr>
          <a:lstStyle/>
          <a:p>
            <a:pPr marL="342900" lvl="1" indent="-342900">
              <a:buFont typeface="Arial" pitchFamily="34" charset="0"/>
              <a:buChar char="•"/>
            </a:pPr>
            <a:r>
              <a:rPr lang="en-AU" sz="2400" dirty="0" smtClean="0"/>
              <a:t>Attribute-based access control</a:t>
            </a:r>
          </a:p>
          <a:p>
            <a:pPr lvl="1"/>
            <a:r>
              <a:rPr lang="en-AU" sz="1500" dirty="0"/>
              <a:t>Attributes</a:t>
            </a:r>
          </a:p>
          <a:p>
            <a:pPr lvl="1"/>
            <a:r>
              <a:rPr lang="en-AU" sz="1500" dirty="0"/>
              <a:t>ABAC logical architecture</a:t>
            </a:r>
          </a:p>
          <a:p>
            <a:pPr lvl="1"/>
            <a:r>
              <a:rPr lang="en-AU" sz="1500" dirty="0"/>
              <a:t>ABAC policies</a:t>
            </a:r>
          </a:p>
          <a:p>
            <a:pPr marL="342900" lvl="1" indent="-342900">
              <a:buFont typeface="Arial" pitchFamily="34" charset="0"/>
              <a:buChar char="•"/>
            </a:pPr>
            <a:r>
              <a:rPr lang="en-AU" sz="2400" dirty="0" smtClean="0"/>
              <a:t>Identity, credential, and access management</a:t>
            </a:r>
          </a:p>
          <a:p>
            <a:pPr lvl="1"/>
            <a:r>
              <a:rPr lang="en-AU" sz="1500" dirty="0"/>
              <a:t>Identity management</a:t>
            </a:r>
          </a:p>
          <a:p>
            <a:pPr lvl="1"/>
            <a:r>
              <a:rPr lang="en-AU" sz="1500" dirty="0"/>
              <a:t>Credential management</a:t>
            </a:r>
          </a:p>
          <a:p>
            <a:pPr lvl="1"/>
            <a:r>
              <a:rPr lang="en-AU" sz="1500" dirty="0"/>
              <a:t>Access management</a:t>
            </a:r>
          </a:p>
          <a:p>
            <a:pPr lvl="1"/>
            <a:r>
              <a:rPr lang="en-AU" sz="1500" dirty="0"/>
              <a:t>Identity federation</a:t>
            </a:r>
          </a:p>
          <a:p>
            <a:pPr marL="342900" lvl="1" indent="-342900">
              <a:buFont typeface="Arial" pitchFamily="34" charset="0"/>
              <a:buChar char="•"/>
            </a:pPr>
            <a:r>
              <a:rPr lang="en-AU" sz="2400" dirty="0" smtClean="0"/>
              <a:t>Trust frameworks</a:t>
            </a:r>
          </a:p>
          <a:p>
            <a:pPr lvl="1"/>
            <a:r>
              <a:rPr lang="en-AU" sz="1500" dirty="0"/>
              <a:t>Traditional identity exchange approach</a:t>
            </a:r>
          </a:p>
          <a:p>
            <a:pPr lvl="1"/>
            <a:r>
              <a:rPr lang="en-AU" sz="1500" dirty="0"/>
              <a:t>Open identity trust framework</a:t>
            </a:r>
          </a:p>
          <a:p>
            <a:pPr marL="342900" lvl="1" indent="-342900">
              <a:buFont typeface="Arial" pitchFamily="34" charset="0"/>
              <a:buChar char="•"/>
            </a:pPr>
            <a:r>
              <a:rPr lang="en-AU" sz="2400" dirty="0" smtClean="0"/>
              <a:t>Bank RBAC system</a:t>
            </a:r>
            <a:endParaRPr lang="en-AU" dirty="0" smtClean="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smtClean="0"/>
              <a:t>Access control principles</a:t>
            </a:r>
          </a:p>
          <a:p>
            <a:pPr lvl="1"/>
            <a:r>
              <a:rPr lang="en-US" dirty="0" smtClean="0"/>
              <a:t>Access control context</a:t>
            </a:r>
          </a:p>
          <a:p>
            <a:pPr lvl="1"/>
            <a:r>
              <a:rPr lang="en-US" dirty="0" smtClean="0"/>
              <a:t>Access control policies</a:t>
            </a:r>
          </a:p>
          <a:p>
            <a:r>
              <a:rPr lang="en-US" dirty="0" smtClean="0"/>
              <a:t>Subjects, objects, and access rights</a:t>
            </a:r>
          </a:p>
          <a:p>
            <a:r>
              <a:rPr lang="en-US" dirty="0" smtClean="0"/>
              <a:t>Discretionary access control</a:t>
            </a:r>
          </a:p>
          <a:p>
            <a:pPr lvl="1"/>
            <a:r>
              <a:rPr lang="en-US" dirty="0" smtClean="0"/>
              <a:t>Access control model</a:t>
            </a:r>
          </a:p>
          <a:p>
            <a:pPr lvl="1"/>
            <a:r>
              <a:rPr lang="en-US" dirty="0" smtClean="0"/>
              <a:t>Protection domains</a:t>
            </a:r>
          </a:p>
          <a:p>
            <a:r>
              <a:rPr lang="en-US" dirty="0" smtClean="0"/>
              <a:t>UNIX file access control</a:t>
            </a:r>
          </a:p>
          <a:p>
            <a:pPr lvl="1"/>
            <a:r>
              <a:rPr lang="en-US" dirty="0" smtClean="0"/>
              <a:t>Traditional UNIX file access control</a:t>
            </a:r>
          </a:p>
          <a:p>
            <a:pPr lvl="1"/>
            <a:r>
              <a:rPr lang="en-US" dirty="0" smtClean="0"/>
              <a:t>Access control lists in UNIX</a:t>
            </a:r>
          </a:p>
          <a:p>
            <a:r>
              <a:rPr lang="en-US" dirty="0" smtClean="0"/>
              <a:t>Role-based access control</a:t>
            </a:r>
          </a:p>
          <a:p>
            <a:pPr lvl="1"/>
            <a:r>
              <a:rPr lang="en-US" dirty="0" smtClean="0"/>
              <a:t>RBAC reference models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Principles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dirty="0" smtClean="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defRPr/>
            </a:pPr>
            <a:r>
              <a:rPr lang="en-AU" sz="2800" dirty="0" smtClean="0">
                <a:effectLst>
                  <a:outerShdw blurRad="38100" dist="38100" dir="2700000" algn="tl">
                    <a:srgbClr val="000000">
                      <a:alpha val="43137"/>
                    </a:srgbClr>
                  </a:outerShdw>
                </a:effectLst>
              </a:rPr>
              <a:t>RFC 4949 defines computer security as:</a:t>
            </a:r>
            <a:endParaRPr lang="en-AU" sz="1600" dirty="0" smtClean="0">
              <a:effectLst>
                <a:outerShdw blurRad="38100" dist="38100" dir="2700000" algn="tl">
                  <a:srgbClr val="000000">
                    <a:alpha val="43137"/>
                  </a:srgbClr>
                </a:outerShdw>
              </a:effectLst>
            </a:endParaRPr>
          </a:p>
          <a:p>
            <a:pPr>
              <a:defRPr/>
            </a:pPr>
            <a:endParaRPr lang="en-AU" sz="16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08908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dirty="0">
                <a:latin typeface="Times" charset="0"/>
              </a:rPr>
              <a:t>Source: Based on [SAND94].</a:t>
            </a:r>
            <a:endParaRPr lang="en-US" dirty="0">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dirty="0">
                <a:solidFill>
                  <a:schemeClr val="bg1"/>
                </a:solidFill>
                <a:latin typeface="+mn-lt"/>
              </a:rPr>
              <a:t>Source</a:t>
            </a:r>
            <a:r>
              <a:rPr lang="en-US" sz="1050" dirty="0">
                <a:solidFill>
                  <a:schemeClr val="bg1"/>
                </a:solidFill>
                <a:latin typeface="+mn-lt"/>
              </a:rPr>
              <a:t>: Based on [SAND94].</a:t>
            </a:r>
          </a:p>
          <a:p>
            <a:endParaRPr lang="en-US" dirty="0"/>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chemeClr val="accent6">
                    <a:lumMod val="40000"/>
                    <a:lumOff val="60000"/>
                  </a:schemeClr>
                </a:solidFill>
              </a:rPr>
              <a:t>Access Control Policies</a:t>
            </a:r>
            <a:endParaRPr lang="en-US" dirty="0">
              <a:solidFill>
                <a:schemeClr val="accent6">
                  <a:lumMod val="40000"/>
                  <a:lumOff val="60000"/>
                </a:schemeClr>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accent6">
                    <a:lumMod val="40000"/>
                    <a:lumOff val="60000"/>
                  </a:schemeClr>
                </a:solidFill>
              </a:rPr>
              <a:t>Subjects, Objects, and Access Rights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26067</TotalTime>
  <Words>14305</Words>
  <Application>Microsoft Office PowerPoint</Application>
  <PresentationFormat>On-screen Show (4:3)</PresentationFormat>
  <Paragraphs>1365</Paragraphs>
  <Slides>52</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ＭＳ Ｐゴシック</vt:lpstr>
      <vt:lpstr>Arial</vt:lpstr>
      <vt:lpstr>Baskerville Bold Italic</vt:lpstr>
      <vt:lpstr>Century Gothic</vt:lpstr>
      <vt:lpstr>Courier New</vt:lpstr>
      <vt:lpstr>Palatino Linotype</vt:lpstr>
      <vt:lpstr>Palatino Linotype (Body)</vt:lpstr>
      <vt:lpstr>Times</vt:lpstr>
      <vt:lpstr>Times New Roman</vt:lpstr>
      <vt:lpstr>Wingdings</vt:lpstr>
      <vt:lpstr>Executive</vt:lpstr>
      <vt:lpstr>PowerPoint Presentation</vt:lpstr>
      <vt:lpstr>Chapter 4</vt:lpstr>
      <vt:lpstr>Access Control Definitions 1/2</vt:lpstr>
      <vt:lpstr>Access Control Definitions 2/2</vt:lpstr>
      <vt:lpstr>PowerPoint Presentation</vt:lpstr>
      <vt:lpstr>Access Control Principles</vt:lpstr>
      <vt:lpstr>PowerPoint Presentation</vt:lpstr>
      <vt:lpstr>   Access Control Policies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PowerPoint Presentation</vt:lpstr>
      <vt:lpstr>Protection Domains</vt:lpstr>
      <vt:lpstr>UNIX File Access Control</vt:lpstr>
      <vt:lpstr>PowerPoint Presentation</vt:lpstr>
      <vt:lpstr>PowerPoint Presentation</vt:lpstr>
      <vt:lpstr>UNIX  File Access Control</vt:lpstr>
      <vt:lpstr>Traditional UNIX  File Access Control</vt:lpstr>
      <vt:lpstr>PowerPoint Presentation</vt:lpstr>
      <vt:lpstr>PowerPoint Presentation</vt:lpstr>
      <vt:lpstr> Access Control Lists (ACLs) in UNIX</vt:lpstr>
      <vt:lpstr>PowerPoint Presentation</vt:lpstr>
      <vt:lpstr>PowerPoint Presentation</vt:lpstr>
      <vt:lpstr>PowerPoint Presentation</vt:lpstr>
      <vt:lpstr>PowerPoint Presentation</vt:lpstr>
      <vt:lpstr>Table 4.4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Three support elements are needed for an enterprise-wide access control facility:</vt:lpstr>
      <vt:lpstr>Identity Federation</vt:lpstr>
      <vt:lpstr>PowerPoint Presentation</vt:lpstr>
      <vt:lpstr>Open Identity Trust Framework</vt:lpstr>
      <vt:lpstr>PowerPoint Presentation</vt:lpstr>
      <vt:lpstr>PowerPoint Presentation</vt:lpstr>
      <vt:lpstr>PowerPoint Presentation</vt:lpstr>
      <vt:lpstr>PowerPoint Presentation</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Ms. Hira Tunio</cp:lastModifiedBy>
  <cp:revision>205</cp:revision>
  <dcterms:created xsi:type="dcterms:W3CDTF">2014-08-18T18:06:55Z</dcterms:created>
  <dcterms:modified xsi:type="dcterms:W3CDTF">2024-10-02T05:24:46Z</dcterms:modified>
</cp:coreProperties>
</file>